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52"/>
  </p:notesMasterIdLst>
  <p:handoutMasterIdLst>
    <p:handoutMasterId r:id="rId53"/>
  </p:handoutMasterIdLst>
  <p:sldIdLst>
    <p:sldId id="256" r:id="rId2"/>
    <p:sldId id="504" r:id="rId3"/>
    <p:sldId id="279" r:id="rId4"/>
    <p:sldId id="263" r:id="rId5"/>
    <p:sldId id="362" r:id="rId6"/>
    <p:sldId id="473" r:id="rId7"/>
    <p:sldId id="507" r:id="rId8"/>
    <p:sldId id="319" r:id="rId9"/>
    <p:sldId id="475" r:id="rId10"/>
    <p:sldId id="503" r:id="rId11"/>
    <p:sldId id="658" r:id="rId12"/>
    <p:sldId id="657" r:id="rId13"/>
    <p:sldId id="502" r:id="rId14"/>
    <p:sldId id="659" r:id="rId15"/>
    <p:sldId id="476" r:id="rId16"/>
    <p:sldId id="506" r:id="rId17"/>
    <p:sldId id="505" r:id="rId18"/>
    <p:sldId id="265" r:id="rId19"/>
    <p:sldId id="663" r:id="rId20"/>
    <p:sldId id="660" r:id="rId21"/>
    <p:sldId id="661" r:id="rId22"/>
    <p:sldId id="662" r:id="rId23"/>
    <p:sldId id="664" r:id="rId24"/>
    <p:sldId id="665" r:id="rId25"/>
    <p:sldId id="667" r:id="rId26"/>
    <p:sldId id="295" r:id="rId27"/>
    <p:sldId id="296" r:id="rId28"/>
    <p:sldId id="325" r:id="rId29"/>
    <p:sldId id="386" r:id="rId30"/>
    <p:sldId id="459" r:id="rId31"/>
    <p:sldId id="314" r:id="rId32"/>
    <p:sldId id="326" r:id="rId33"/>
    <p:sldId id="415" r:id="rId34"/>
    <p:sldId id="656" r:id="rId35"/>
    <p:sldId id="610" r:id="rId36"/>
    <p:sldId id="300" r:id="rId37"/>
    <p:sldId id="301" r:id="rId38"/>
    <p:sldId id="377" r:id="rId39"/>
    <p:sldId id="396" r:id="rId40"/>
    <p:sldId id="294" r:id="rId41"/>
    <p:sldId id="483" r:id="rId42"/>
    <p:sldId id="484" r:id="rId43"/>
    <p:sldId id="404" r:id="rId44"/>
    <p:sldId id="280" r:id="rId45"/>
    <p:sldId id="290" r:id="rId46"/>
    <p:sldId id="285" r:id="rId47"/>
    <p:sldId id="277" r:id="rId48"/>
    <p:sldId id="269" r:id="rId49"/>
    <p:sldId id="297" r:id="rId50"/>
    <p:sldId id="438" r:id="rId51"/>
  </p:sldIdLst>
  <p:sldSz cx="12192000" cy="6858000"/>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291" autoAdjust="0"/>
  </p:normalViewPr>
  <p:slideViewPr>
    <p:cSldViewPr snapToGrid="0">
      <p:cViewPr varScale="1">
        <p:scale>
          <a:sx n="86" d="100"/>
          <a:sy n="86" d="100"/>
        </p:scale>
        <p:origin x="562" y="58"/>
      </p:cViewPr>
      <p:guideLst/>
    </p:cSldViewPr>
  </p:slideViewPr>
  <p:outlineViewPr>
    <p:cViewPr>
      <p:scale>
        <a:sx n="33" d="100"/>
        <a:sy n="33" d="100"/>
      </p:scale>
      <p:origin x="0" y="-3102"/>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4" d="100"/>
          <a:sy n="54" d="100"/>
        </p:scale>
        <p:origin x="2862"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2"/>
            <a:ext cx="3077739" cy="471055"/>
          </a:xfrm>
          <a:prstGeom prst="rect">
            <a:avLst/>
          </a:prstGeom>
        </p:spPr>
        <p:txBody>
          <a:bodyPr vert="horz" lIns="94229" tIns="47115" rIns="94229" bIns="47115" rtlCol="0"/>
          <a:lstStyle>
            <a:lvl1pPr algn="l">
              <a:defRPr sz="1200"/>
            </a:lvl1pPr>
          </a:lstStyle>
          <a:p>
            <a:endParaRPr lang="en-US" dirty="0"/>
          </a:p>
        </p:txBody>
      </p:sp>
      <p:sp>
        <p:nvSpPr>
          <p:cNvPr id="3" name="Date Placeholder 2"/>
          <p:cNvSpPr>
            <a:spLocks noGrp="1"/>
          </p:cNvSpPr>
          <p:nvPr>
            <p:ph type="dt" sz="quarter" idx="1"/>
          </p:nvPr>
        </p:nvSpPr>
        <p:spPr>
          <a:xfrm>
            <a:off x="4023096" y="2"/>
            <a:ext cx="3077739" cy="471055"/>
          </a:xfrm>
          <a:prstGeom prst="rect">
            <a:avLst/>
          </a:prstGeom>
        </p:spPr>
        <p:txBody>
          <a:bodyPr vert="horz" lIns="94229" tIns="47115" rIns="94229" bIns="47115" rtlCol="0"/>
          <a:lstStyle>
            <a:lvl1pPr algn="r">
              <a:defRPr sz="1200"/>
            </a:lvl1pPr>
          </a:lstStyle>
          <a:p>
            <a:fld id="{8DCD908E-6E0E-488E-A06C-498AE2F7BDA7}" type="datetimeFigureOut">
              <a:rPr lang="en-US" smtClean="0"/>
              <a:t>1/13/2022</a:t>
            </a:fld>
            <a:endParaRPr lang="en-US" dirty="0"/>
          </a:p>
        </p:txBody>
      </p:sp>
      <p:sp>
        <p:nvSpPr>
          <p:cNvPr id="4" name="Footer Placeholder 3"/>
          <p:cNvSpPr>
            <a:spLocks noGrp="1"/>
          </p:cNvSpPr>
          <p:nvPr>
            <p:ph type="ftr" sz="quarter" idx="2"/>
          </p:nvPr>
        </p:nvSpPr>
        <p:spPr>
          <a:xfrm>
            <a:off x="3" y="8917423"/>
            <a:ext cx="3077739" cy="471054"/>
          </a:xfrm>
          <a:prstGeom prst="rect">
            <a:avLst/>
          </a:prstGeom>
        </p:spPr>
        <p:txBody>
          <a:bodyPr vert="horz" lIns="94229" tIns="47115" rIns="94229" bIns="47115"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23096" y="8917423"/>
            <a:ext cx="3077739" cy="471054"/>
          </a:xfrm>
          <a:prstGeom prst="rect">
            <a:avLst/>
          </a:prstGeom>
        </p:spPr>
        <p:txBody>
          <a:bodyPr vert="horz" lIns="94229" tIns="47115" rIns="94229" bIns="47115" rtlCol="0" anchor="b"/>
          <a:lstStyle>
            <a:lvl1pPr algn="r">
              <a:defRPr sz="1200"/>
            </a:lvl1pPr>
          </a:lstStyle>
          <a:p>
            <a:fld id="{7159B0D8-868B-4259-880D-4E633EF22E6C}" type="slidenum">
              <a:rPr lang="en-US" smtClean="0"/>
              <a:t>‹#›</a:t>
            </a:fld>
            <a:endParaRPr lang="en-US" dirty="0"/>
          </a:p>
        </p:txBody>
      </p:sp>
    </p:spTree>
    <p:extLst>
      <p:ext uri="{BB962C8B-B14F-4D97-AF65-F5344CB8AC3E}">
        <p14:creationId xmlns:p14="http://schemas.microsoft.com/office/powerpoint/2010/main" val="21568912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2"/>
            <a:ext cx="3077739" cy="471055"/>
          </a:xfrm>
          <a:prstGeom prst="rect">
            <a:avLst/>
          </a:prstGeom>
        </p:spPr>
        <p:txBody>
          <a:bodyPr vert="horz" lIns="94229" tIns="47115" rIns="94229" bIns="47115" rtlCol="0"/>
          <a:lstStyle>
            <a:lvl1pPr algn="l">
              <a:defRPr sz="1200"/>
            </a:lvl1pPr>
          </a:lstStyle>
          <a:p>
            <a:endParaRPr lang="en-US" dirty="0"/>
          </a:p>
        </p:txBody>
      </p:sp>
      <p:sp>
        <p:nvSpPr>
          <p:cNvPr id="3" name="Date Placeholder 2"/>
          <p:cNvSpPr>
            <a:spLocks noGrp="1"/>
          </p:cNvSpPr>
          <p:nvPr>
            <p:ph type="dt" idx="1"/>
          </p:nvPr>
        </p:nvSpPr>
        <p:spPr>
          <a:xfrm>
            <a:off x="4023096" y="2"/>
            <a:ext cx="3077739" cy="471055"/>
          </a:xfrm>
          <a:prstGeom prst="rect">
            <a:avLst/>
          </a:prstGeom>
        </p:spPr>
        <p:txBody>
          <a:bodyPr vert="horz" lIns="94229" tIns="47115" rIns="94229" bIns="47115" rtlCol="0"/>
          <a:lstStyle>
            <a:lvl1pPr algn="r">
              <a:defRPr sz="1200"/>
            </a:lvl1pPr>
          </a:lstStyle>
          <a:p>
            <a:fld id="{0B96CE3F-CB98-4F7A-8257-773CF0F7D97A}" type="datetimeFigureOut">
              <a:rPr lang="en-US" smtClean="0"/>
              <a:t>1/13/2022</a:t>
            </a:fld>
            <a:endParaRPr lang="en-US" dirty="0"/>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5" rIns="94229" bIns="47115" rtlCol="0" anchor="ctr"/>
          <a:lstStyle/>
          <a:p>
            <a:endParaRPr lang="en-US" dirty="0"/>
          </a:p>
        </p:txBody>
      </p:sp>
      <p:sp>
        <p:nvSpPr>
          <p:cNvPr id="5" name="Notes Placeholder 4"/>
          <p:cNvSpPr>
            <a:spLocks noGrp="1"/>
          </p:cNvSpPr>
          <p:nvPr>
            <p:ph type="body" sz="quarter" idx="3"/>
          </p:nvPr>
        </p:nvSpPr>
        <p:spPr>
          <a:xfrm>
            <a:off x="710248" y="4518203"/>
            <a:ext cx="5681980" cy="3696713"/>
          </a:xfrm>
          <a:prstGeom prst="rect">
            <a:avLst/>
          </a:prstGeom>
        </p:spPr>
        <p:txBody>
          <a:bodyPr vert="horz" lIns="94229" tIns="47115" rIns="94229" bIns="47115"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3" y="8917423"/>
            <a:ext cx="3077739" cy="471054"/>
          </a:xfrm>
          <a:prstGeom prst="rect">
            <a:avLst/>
          </a:prstGeom>
        </p:spPr>
        <p:txBody>
          <a:bodyPr vert="horz" lIns="94229" tIns="47115" rIns="94229" bIns="47115"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6" y="8917423"/>
            <a:ext cx="3077739" cy="471054"/>
          </a:xfrm>
          <a:prstGeom prst="rect">
            <a:avLst/>
          </a:prstGeom>
        </p:spPr>
        <p:txBody>
          <a:bodyPr vert="horz" lIns="94229" tIns="47115" rIns="94229" bIns="47115" rtlCol="0" anchor="b"/>
          <a:lstStyle>
            <a:lvl1pPr algn="r">
              <a:defRPr sz="1200"/>
            </a:lvl1pPr>
          </a:lstStyle>
          <a:p>
            <a:fld id="{E83BA640-7152-4FF4-A578-DC0A59A07DF5}" type="slidenum">
              <a:rPr lang="en-US" smtClean="0"/>
              <a:t>‹#›</a:t>
            </a:fld>
            <a:endParaRPr lang="en-US" dirty="0"/>
          </a:p>
        </p:txBody>
      </p:sp>
    </p:spTree>
    <p:extLst>
      <p:ext uri="{BB962C8B-B14F-4D97-AF65-F5344CB8AC3E}">
        <p14:creationId xmlns:p14="http://schemas.microsoft.com/office/powerpoint/2010/main" val="41404550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Intros all around</a:t>
            </a:r>
          </a:p>
          <a:p>
            <a:r>
              <a:rPr lang="en-US" dirty="0"/>
              <a:t>Review 5 days</a:t>
            </a:r>
          </a:p>
          <a:p>
            <a:r>
              <a:rPr lang="en-US" dirty="0"/>
              <a:t>Disclaimer</a:t>
            </a:r>
          </a:p>
          <a:p>
            <a:r>
              <a:rPr lang="en-US" dirty="0"/>
              <a:t>Origin of title</a:t>
            </a:r>
          </a:p>
        </p:txBody>
      </p:sp>
      <p:sp>
        <p:nvSpPr>
          <p:cNvPr id="4" name="Slide Number Placeholder 3"/>
          <p:cNvSpPr>
            <a:spLocks noGrp="1"/>
          </p:cNvSpPr>
          <p:nvPr>
            <p:ph type="sldNum" sz="quarter" idx="10"/>
          </p:nvPr>
        </p:nvSpPr>
        <p:spPr/>
        <p:txBody>
          <a:bodyPr/>
          <a:lstStyle/>
          <a:p>
            <a:fld id="{E83BA640-7152-4FF4-A578-DC0A59A07DF5}" type="slidenum">
              <a:rPr lang="en-US" smtClean="0"/>
              <a:t>1</a:t>
            </a:fld>
            <a:endParaRPr lang="en-US" dirty="0"/>
          </a:p>
        </p:txBody>
      </p:sp>
    </p:spTree>
    <p:extLst>
      <p:ext uri="{BB962C8B-B14F-4D97-AF65-F5344CB8AC3E}">
        <p14:creationId xmlns:p14="http://schemas.microsoft.com/office/powerpoint/2010/main" val="39897346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3BA640-7152-4FF4-A578-DC0A59A07DF5}" type="slidenum">
              <a:rPr lang="en-US" smtClean="0"/>
              <a:t>37</a:t>
            </a:fld>
            <a:endParaRPr lang="en-US" dirty="0"/>
          </a:p>
        </p:txBody>
      </p:sp>
    </p:spTree>
    <p:extLst>
      <p:ext uri="{BB962C8B-B14F-4D97-AF65-F5344CB8AC3E}">
        <p14:creationId xmlns:p14="http://schemas.microsoft.com/office/powerpoint/2010/main" val="34358947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3BA640-7152-4FF4-A578-DC0A59A07DF5}" type="slidenum">
              <a:rPr lang="en-US" smtClean="0"/>
              <a:t>40</a:t>
            </a:fld>
            <a:endParaRPr lang="en-US"/>
          </a:p>
        </p:txBody>
      </p:sp>
    </p:spTree>
    <p:extLst>
      <p:ext uri="{BB962C8B-B14F-4D97-AF65-F5344CB8AC3E}">
        <p14:creationId xmlns:p14="http://schemas.microsoft.com/office/powerpoint/2010/main" val="34550563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3 states were key.  As were others.</a:t>
            </a:r>
          </a:p>
        </p:txBody>
      </p:sp>
      <p:sp>
        <p:nvSpPr>
          <p:cNvPr id="4" name="Slide Number Placeholder 3"/>
          <p:cNvSpPr>
            <a:spLocks noGrp="1"/>
          </p:cNvSpPr>
          <p:nvPr>
            <p:ph type="sldNum" sz="quarter" idx="10"/>
          </p:nvPr>
        </p:nvSpPr>
        <p:spPr/>
        <p:txBody>
          <a:bodyPr/>
          <a:lstStyle/>
          <a:p>
            <a:fld id="{E83BA640-7152-4FF4-A578-DC0A59A07DF5}" type="slidenum">
              <a:rPr lang="en-US" smtClean="0"/>
              <a:t>44</a:t>
            </a:fld>
            <a:endParaRPr lang="en-US" dirty="0"/>
          </a:p>
        </p:txBody>
      </p:sp>
    </p:spTree>
    <p:extLst>
      <p:ext uri="{BB962C8B-B14F-4D97-AF65-F5344CB8AC3E}">
        <p14:creationId xmlns:p14="http://schemas.microsoft.com/office/powerpoint/2010/main" val="18389510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3BA640-7152-4FF4-A578-DC0A59A07DF5}" type="slidenum">
              <a:rPr lang="en-US" smtClean="0"/>
              <a:t>45</a:t>
            </a:fld>
            <a:endParaRPr lang="en-US"/>
          </a:p>
        </p:txBody>
      </p:sp>
    </p:spTree>
    <p:extLst>
      <p:ext uri="{BB962C8B-B14F-4D97-AF65-F5344CB8AC3E}">
        <p14:creationId xmlns:p14="http://schemas.microsoft.com/office/powerpoint/2010/main" val="19060634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3BA640-7152-4FF4-A578-DC0A59A07DF5}" type="slidenum">
              <a:rPr lang="en-US" smtClean="0"/>
              <a:t>46</a:t>
            </a:fld>
            <a:endParaRPr lang="en-US"/>
          </a:p>
        </p:txBody>
      </p:sp>
    </p:spTree>
    <p:extLst>
      <p:ext uri="{BB962C8B-B14F-4D97-AF65-F5344CB8AC3E}">
        <p14:creationId xmlns:p14="http://schemas.microsoft.com/office/powerpoint/2010/main" val="13425115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3BA640-7152-4FF4-A578-DC0A59A07DF5}" type="slidenum">
              <a:rPr lang="en-US" smtClean="0"/>
              <a:t>47</a:t>
            </a:fld>
            <a:endParaRPr lang="en-US"/>
          </a:p>
        </p:txBody>
      </p:sp>
    </p:spTree>
    <p:extLst>
      <p:ext uri="{BB962C8B-B14F-4D97-AF65-F5344CB8AC3E}">
        <p14:creationId xmlns:p14="http://schemas.microsoft.com/office/powerpoint/2010/main" val="6112612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3BA640-7152-4FF4-A578-DC0A59A07DF5}" type="slidenum">
              <a:rPr lang="en-US" smtClean="0"/>
              <a:t>48</a:t>
            </a:fld>
            <a:endParaRPr lang="en-US"/>
          </a:p>
        </p:txBody>
      </p:sp>
    </p:spTree>
    <p:extLst>
      <p:ext uri="{BB962C8B-B14F-4D97-AF65-F5344CB8AC3E}">
        <p14:creationId xmlns:p14="http://schemas.microsoft.com/office/powerpoint/2010/main" val="19711916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3BA640-7152-4FF4-A578-DC0A59A07DF5}" type="slidenum">
              <a:rPr lang="en-US" smtClean="0"/>
              <a:t>49</a:t>
            </a:fld>
            <a:endParaRPr lang="en-US"/>
          </a:p>
        </p:txBody>
      </p:sp>
    </p:spTree>
    <p:extLst>
      <p:ext uri="{BB962C8B-B14F-4D97-AF65-F5344CB8AC3E}">
        <p14:creationId xmlns:p14="http://schemas.microsoft.com/office/powerpoint/2010/main" val="19407947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it has become apparent that Dems are declining in rural.  </a:t>
            </a:r>
          </a:p>
        </p:txBody>
      </p:sp>
      <p:sp>
        <p:nvSpPr>
          <p:cNvPr id="4" name="Slide Number Placeholder 3"/>
          <p:cNvSpPr>
            <a:spLocks noGrp="1"/>
          </p:cNvSpPr>
          <p:nvPr>
            <p:ph type="sldNum" sz="quarter" idx="10"/>
          </p:nvPr>
        </p:nvSpPr>
        <p:spPr/>
        <p:txBody>
          <a:bodyPr/>
          <a:lstStyle/>
          <a:p>
            <a:fld id="{E83BA640-7152-4FF4-A578-DC0A59A07DF5}" type="slidenum">
              <a:rPr lang="en-US" smtClean="0"/>
              <a:t>3</a:t>
            </a:fld>
            <a:endParaRPr lang="en-US" dirty="0"/>
          </a:p>
        </p:txBody>
      </p:sp>
    </p:spTree>
    <p:extLst>
      <p:ext uri="{BB962C8B-B14F-4D97-AF65-F5344CB8AC3E}">
        <p14:creationId xmlns:p14="http://schemas.microsoft.com/office/powerpoint/2010/main" val="1703622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stark table.  </a:t>
            </a:r>
          </a:p>
        </p:txBody>
      </p:sp>
      <p:sp>
        <p:nvSpPr>
          <p:cNvPr id="4" name="Slide Number Placeholder 3"/>
          <p:cNvSpPr>
            <a:spLocks noGrp="1"/>
          </p:cNvSpPr>
          <p:nvPr>
            <p:ph type="sldNum" sz="quarter" idx="10"/>
          </p:nvPr>
        </p:nvSpPr>
        <p:spPr/>
        <p:txBody>
          <a:bodyPr/>
          <a:lstStyle/>
          <a:p>
            <a:fld id="{E83BA640-7152-4FF4-A578-DC0A59A07DF5}" type="slidenum">
              <a:rPr lang="en-US" smtClean="0"/>
              <a:t>4</a:t>
            </a:fld>
            <a:endParaRPr lang="en-US" dirty="0"/>
          </a:p>
        </p:txBody>
      </p:sp>
    </p:spTree>
    <p:extLst>
      <p:ext uri="{BB962C8B-B14F-4D97-AF65-F5344CB8AC3E}">
        <p14:creationId xmlns:p14="http://schemas.microsoft.com/office/powerpoint/2010/main" val="37835856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Folks like Keith and me often get asked how  we define rural.</a:t>
            </a:r>
          </a:p>
          <a:p>
            <a:endParaRPr lang="en-US" dirty="0"/>
          </a:p>
          <a:p>
            <a:r>
              <a:rPr lang="en-US" dirty="0"/>
              <a:t>Turn over to Keith.    Note Fed Reserve conference reaction. </a:t>
            </a:r>
          </a:p>
        </p:txBody>
      </p:sp>
      <p:sp>
        <p:nvSpPr>
          <p:cNvPr id="4" name="Slide Number Placeholder 3"/>
          <p:cNvSpPr>
            <a:spLocks noGrp="1"/>
          </p:cNvSpPr>
          <p:nvPr>
            <p:ph type="sldNum" sz="quarter" idx="10"/>
          </p:nvPr>
        </p:nvSpPr>
        <p:spPr/>
        <p:txBody>
          <a:bodyPr/>
          <a:lstStyle/>
          <a:p>
            <a:fld id="{E83BA640-7152-4FF4-A578-DC0A59A07DF5}" type="slidenum">
              <a:rPr lang="en-US" smtClean="0"/>
              <a:t>8</a:t>
            </a:fld>
            <a:endParaRPr lang="en-US" dirty="0"/>
          </a:p>
        </p:txBody>
      </p:sp>
    </p:spTree>
    <p:extLst>
      <p:ext uri="{BB962C8B-B14F-4D97-AF65-F5344CB8AC3E}">
        <p14:creationId xmlns:p14="http://schemas.microsoft.com/office/powerpoint/2010/main" val="22202635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3BA640-7152-4FF4-A578-DC0A59A07DF5}" type="slidenum">
              <a:rPr lang="en-US" smtClean="0"/>
              <a:t>18</a:t>
            </a:fld>
            <a:endParaRPr lang="en-US" dirty="0"/>
          </a:p>
        </p:txBody>
      </p:sp>
    </p:spTree>
    <p:extLst>
      <p:ext uri="{BB962C8B-B14F-4D97-AF65-F5344CB8AC3E}">
        <p14:creationId xmlns:p14="http://schemas.microsoft.com/office/powerpoint/2010/main" val="29667967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 how the rural vs urban shares were almost the exact reverse between T and Clinton.</a:t>
            </a:r>
          </a:p>
        </p:txBody>
      </p:sp>
      <p:sp>
        <p:nvSpPr>
          <p:cNvPr id="4" name="Slide Number Placeholder 3"/>
          <p:cNvSpPr>
            <a:spLocks noGrp="1"/>
          </p:cNvSpPr>
          <p:nvPr>
            <p:ph type="sldNum" sz="quarter" idx="10"/>
          </p:nvPr>
        </p:nvSpPr>
        <p:spPr/>
        <p:txBody>
          <a:bodyPr/>
          <a:lstStyle/>
          <a:p>
            <a:fld id="{E83BA640-7152-4FF4-A578-DC0A59A07DF5}" type="slidenum">
              <a:rPr lang="en-US" smtClean="0"/>
              <a:t>26</a:t>
            </a:fld>
            <a:endParaRPr lang="en-US" dirty="0"/>
          </a:p>
        </p:txBody>
      </p:sp>
    </p:spTree>
    <p:extLst>
      <p:ext uri="{BB962C8B-B14F-4D97-AF65-F5344CB8AC3E}">
        <p14:creationId xmlns:p14="http://schemas.microsoft.com/office/powerpoint/2010/main" val="16979162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3BA640-7152-4FF4-A578-DC0A59A07DF5}" type="slidenum">
              <a:rPr lang="en-US" smtClean="0"/>
              <a:t>27</a:t>
            </a:fld>
            <a:endParaRPr lang="en-US" dirty="0"/>
          </a:p>
        </p:txBody>
      </p:sp>
    </p:spTree>
    <p:extLst>
      <p:ext uri="{BB962C8B-B14F-4D97-AF65-F5344CB8AC3E}">
        <p14:creationId xmlns:p14="http://schemas.microsoft.com/office/powerpoint/2010/main" val="38115771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John Frisk.  </a:t>
            </a:r>
          </a:p>
        </p:txBody>
      </p:sp>
      <p:sp>
        <p:nvSpPr>
          <p:cNvPr id="4" name="Slide Number Placeholder 3"/>
          <p:cNvSpPr>
            <a:spLocks noGrp="1"/>
          </p:cNvSpPr>
          <p:nvPr>
            <p:ph type="sldNum" sz="quarter" idx="10"/>
          </p:nvPr>
        </p:nvSpPr>
        <p:spPr/>
        <p:txBody>
          <a:bodyPr/>
          <a:lstStyle/>
          <a:p>
            <a:fld id="{E83BA640-7152-4FF4-A578-DC0A59A07DF5}" type="slidenum">
              <a:rPr lang="en-US" smtClean="0"/>
              <a:t>28</a:t>
            </a:fld>
            <a:endParaRPr lang="en-US" dirty="0"/>
          </a:p>
        </p:txBody>
      </p:sp>
    </p:spTree>
    <p:extLst>
      <p:ext uri="{BB962C8B-B14F-4D97-AF65-F5344CB8AC3E}">
        <p14:creationId xmlns:p14="http://schemas.microsoft.com/office/powerpoint/2010/main" val="12190765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Rural US is NOT all red voting.  </a:t>
            </a:r>
          </a:p>
        </p:txBody>
      </p:sp>
      <p:sp>
        <p:nvSpPr>
          <p:cNvPr id="4" name="Slide Number Placeholder 3"/>
          <p:cNvSpPr>
            <a:spLocks noGrp="1"/>
          </p:cNvSpPr>
          <p:nvPr>
            <p:ph type="sldNum" sz="quarter" idx="10"/>
          </p:nvPr>
        </p:nvSpPr>
        <p:spPr/>
        <p:txBody>
          <a:bodyPr/>
          <a:lstStyle/>
          <a:p>
            <a:fld id="{E83BA640-7152-4FF4-A578-DC0A59A07DF5}" type="slidenum">
              <a:rPr lang="en-US" smtClean="0"/>
              <a:t>36</a:t>
            </a:fld>
            <a:endParaRPr lang="en-US" dirty="0"/>
          </a:p>
        </p:txBody>
      </p:sp>
    </p:spTree>
    <p:extLst>
      <p:ext uri="{BB962C8B-B14F-4D97-AF65-F5344CB8AC3E}">
        <p14:creationId xmlns:p14="http://schemas.microsoft.com/office/powerpoint/2010/main" val="21558267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80AC458-23AF-4460-B0B5-2B03402506F3}" type="datetime1">
              <a:rPr lang="en-US" smtClean="0"/>
              <a:t>1/13/2022</a:t>
            </a:fld>
            <a:endParaRPr lang="en-US" dirty="0"/>
          </a:p>
        </p:txBody>
      </p:sp>
      <p:sp>
        <p:nvSpPr>
          <p:cNvPr id="5" name="Footer Placeholder 4"/>
          <p:cNvSpPr>
            <a:spLocks noGrp="1"/>
          </p:cNvSpPr>
          <p:nvPr>
            <p:ph type="ftr" sz="quarter" idx="11"/>
          </p:nvPr>
        </p:nvSpPr>
        <p:spPr/>
        <p:txBody>
          <a:bodyPr/>
          <a:lstStyle/>
          <a:p>
            <a:r>
              <a:rPr lang="en-US"/>
              <a:t>©  Joe Belden 2022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dirty="0"/>
              <a:t>Click icon to add picture</a:t>
            </a:r>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A1FA088-3398-416B-8A2C-E6ADDB4CC47B}" type="datetime1">
              <a:rPr lang="en-US" smtClean="0"/>
              <a:t>1/13/2022</a:t>
            </a:fld>
            <a:endParaRPr lang="en-US" dirty="0"/>
          </a:p>
        </p:txBody>
      </p:sp>
      <p:sp>
        <p:nvSpPr>
          <p:cNvPr id="6" name="Footer Placeholder 5"/>
          <p:cNvSpPr>
            <a:spLocks noGrp="1"/>
          </p:cNvSpPr>
          <p:nvPr>
            <p:ph type="ftr" sz="quarter" idx="11"/>
          </p:nvPr>
        </p:nvSpPr>
        <p:spPr/>
        <p:txBody>
          <a:bodyPr/>
          <a:lstStyle/>
          <a:p>
            <a:r>
              <a:rPr lang="en-US"/>
              <a:t>©  Joe Belden 2022                 </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a:t>Edit Master text styles</a:t>
            </a:r>
          </a:p>
        </p:txBody>
      </p:sp>
      <p:sp>
        <p:nvSpPr>
          <p:cNvPr id="4" name="Date Placeholder 3"/>
          <p:cNvSpPr>
            <a:spLocks noGrp="1"/>
          </p:cNvSpPr>
          <p:nvPr>
            <p:ph type="dt" sz="half" idx="10"/>
          </p:nvPr>
        </p:nvSpPr>
        <p:spPr/>
        <p:txBody>
          <a:bodyPr/>
          <a:lstStyle/>
          <a:p>
            <a:fld id="{AA70DD14-F8F7-450D-9E22-2C4EB2EF780E}" type="datetime1">
              <a:rPr lang="en-US" smtClean="0"/>
              <a:t>1/13/2022</a:t>
            </a:fld>
            <a:endParaRPr lang="en-US" dirty="0"/>
          </a:p>
        </p:txBody>
      </p:sp>
      <p:sp>
        <p:nvSpPr>
          <p:cNvPr id="5" name="Footer Placeholder 4"/>
          <p:cNvSpPr>
            <a:spLocks noGrp="1"/>
          </p:cNvSpPr>
          <p:nvPr>
            <p:ph type="ftr" sz="quarter" idx="11"/>
          </p:nvPr>
        </p:nvSpPr>
        <p:spPr/>
        <p:txBody>
          <a:bodyPr/>
          <a:lstStyle/>
          <a:p>
            <a:r>
              <a:rPr lang="en-US"/>
              <a:t>©  Joe Belden 2022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a:t>Edit Master text styles</a:t>
            </a:r>
          </a:p>
        </p:txBody>
      </p:sp>
      <p:sp>
        <p:nvSpPr>
          <p:cNvPr id="2" name="Date Placeholder 1"/>
          <p:cNvSpPr>
            <a:spLocks noGrp="1"/>
          </p:cNvSpPr>
          <p:nvPr>
            <p:ph type="dt" sz="half" idx="10"/>
          </p:nvPr>
        </p:nvSpPr>
        <p:spPr/>
        <p:txBody>
          <a:bodyPr/>
          <a:lstStyle/>
          <a:p>
            <a:fld id="{D4373691-63B7-4018-A53B-81695704EC44}" type="datetime1">
              <a:rPr lang="en-US" smtClean="0"/>
              <a:t>1/13/2022</a:t>
            </a:fld>
            <a:endParaRPr lang="en-US" dirty="0"/>
          </a:p>
        </p:txBody>
      </p:sp>
      <p:sp>
        <p:nvSpPr>
          <p:cNvPr id="3" name="Footer Placeholder 2"/>
          <p:cNvSpPr>
            <a:spLocks noGrp="1"/>
          </p:cNvSpPr>
          <p:nvPr>
            <p:ph type="ftr" sz="quarter" idx="11"/>
          </p:nvPr>
        </p:nvSpPr>
        <p:spPr/>
        <p:txBody>
          <a:bodyPr/>
          <a:lstStyle/>
          <a:p>
            <a:r>
              <a:rPr lang="en-US"/>
              <a:t>©  Joe Belden 2022                 </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065B24-BD28-40B0-A4A8-556D1A9E0DAF}" type="datetime1">
              <a:rPr lang="en-US" smtClean="0"/>
              <a:t>1/13/2022</a:t>
            </a:fld>
            <a:endParaRPr lang="en-US" dirty="0"/>
          </a:p>
        </p:txBody>
      </p:sp>
      <p:sp>
        <p:nvSpPr>
          <p:cNvPr id="5" name="Footer Placeholder 4"/>
          <p:cNvSpPr>
            <a:spLocks noGrp="1"/>
          </p:cNvSpPr>
          <p:nvPr>
            <p:ph type="ftr" sz="quarter" idx="11"/>
          </p:nvPr>
        </p:nvSpPr>
        <p:spPr/>
        <p:txBody>
          <a:bodyPr/>
          <a:lstStyle/>
          <a:p>
            <a:r>
              <a:rPr lang="en-US"/>
              <a:t>©  Joe Belden 2022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19D5313-748D-400A-8F7F-27CD5B544EB4}" type="datetime1">
              <a:rPr lang="en-US" smtClean="0"/>
              <a:t>1/13/2022</a:t>
            </a:fld>
            <a:endParaRPr lang="en-US" dirty="0"/>
          </a:p>
        </p:txBody>
      </p:sp>
      <p:sp>
        <p:nvSpPr>
          <p:cNvPr id="5" name="Footer Placeholder 4"/>
          <p:cNvSpPr>
            <a:spLocks noGrp="1"/>
          </p:cNvSpPr>
          <p:nvPr>
            <p:ph type="ftr" sz="quarter" idx="11"/>
          </p:nvPr>
        </p:nvSpPr>
        <p:spPr/>
        <p:txBody>
          <a:bodyPr/>
          <a:lstStyle/>
          <a:p>
            <a:r>
              <a:rPr lang="en-US"/>
              <a:t>©  Joe Belden 2022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D956B1-96F0-4797-8D62-8DD2BFAEBBF7}" type="datetime1">
              <a:rPr lang="en-US" smtClean="0"/>
              <a:t>1/13/2022</a:t>
            </a:fld>
            <a:endParaRPr lang="en-US" dirty="0"/>
          </a:p>
        </p:txBody>
      </p:sp>
      <p:sp>
        <p:nvSpPr>
          <p:cNvPr id="5" name="Footer Placeholder 4"/>
          <p:cNvSpPr>
            <a:spLocks noGrp="1"/>
          </p:cNvSpPr>
          <p:nvPr>
            <p:ph type="ftr" sz="quarter" idx="11"/>
          </p:nvPr>
        </p:nvSpPr>
        <p:spPr/>
        <p:txBody>
          <a:bodyPr/>
          <a:lstStyle/>
          <a:p>
            <a:r>
              <a:rPr lang="en-US"/>
              <a:t>©  Joe Belden 2022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76B7365-A63A-4753-90EF-C615C0F26E0E}" type="datetime1">
              <a:rPr lang="en-US" smtClean="0"/>
              <a:t>1/13/2022</a:t>
            </a:fld>
            <a:endParaRPr lang="en-US" dirty="0"/>
          </a:p>
        </p:txBody>
      </p:sp>
      <p:sp>
        <p:nvSpPr>
          <p:cNvPr id="5" name="Footer Placeholder 4"/>
          <p:cNvSpPr>
            <a:spLocks noGrp="1"/>
          </p:cNvSpPr>
          <p:nvPr>
            <p:ph type="ftr" sz="quarter" idx="11"/>
          </p:nvPr>
        </p:nvSpPr>
        <p:spPr/>
        <p:txBody>
          <a:bodyPr/>
          <a:lstStyle/>
          <a:p>
            <a:r>
              <a:rPr lang="en-US"/>
              <a:t>©  Joe Belden 2022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BAD6E3C-0F01-4ACC-893C-26662DA40BA5}" type="datetime1">
              <a:rPr lang="en-US" smtClean="0"/>
              <a:t>1/13/2022</a:t>
            </a:fld>
            <a:endParaRPr lang="en-US" dirty="0"/>
          </a:p>
        </p:txBody>
      </p:sp>
      <p:sp>
        <p:nvSpPr>
          <p:cNvPr id="6" name="Footer Placeholder 5"/>
          <p:cNvSpPr>
            <a:spLocks noGrp="1"/>
          </p:cNvSpPr>
          <p:nvPr>
            <p:ph type="ftr" sz="quarter" idx="11"/>
          </p:nvPr>
        </p:nvSpPr>
        <p:spPr/>
        <p:txBody>
          <a:bodyPr/>
          <a:lstStyle/>
          <a:p>
            <a:r>
              <a:rPr lang="en-US"/>
              <a:t>©  Joe Belden 2022                 </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83CEE35-ACCB-42D7-AA30-701351F7A8FB}" type="datetime1">
              <a:rPr lang="en-US" smtClean="0"/>
              <a:t>1/13/2022</a:t>
            </a:fld>
            <a:endParaRPr lang="en-US" dirty="0"/>
          </a:p>
        </p:txBody>
      </p:sp>
      <p:sp>
        <p:nvSpPr>
          <p:cNvPr id="8" name="Footer Placeholder 7"/>
          <p:cNvSpPr>
            <a:spLocks noGrp="1"/>
          </p:cNvSpPr>
          <p:nvPr>
            <p:ph type="ftr" sz="quarter" idx="11"/>
          </p:nvPr>
        </p:nvSpPr>
        <p:spPr/>
        <p:txBody>
          <a:bodyPr/>
          <a:lstStyle/>
          <a:p>
            <a:r>
              <a:rPr lang="en-US"/>
              <a:t>©  Joe Belden 2022                 </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9347AB4-1A99-453F-A9E7-F2BC544E881A}" type="datetime1">
              <a:rPr lang="en-US" smtClean="0"/>
              <a:t>1/13/2022</a:t>
            </a:fld>
            <a:endParaRPr lang="en-US" dirty="0"/>
          </a:p>
        </p:txBody>
      </p:sp>
      <p:sp>
        <p:nvSpPr>
          <p:cNvPr id="4" name="Footer Placeholder 3"/>
          <p:cNvSpPr>
            <a:spLocks noGrp="1"/>
          </p:cNvSpPr>
          <p:nvPr>
            <p:ph type="ftr" sz="quarter" idx="11"/>
          </p:nvPr>
        </p:nvSpPr>
        <p:spPr/>
        <p:txBody>
          <a:bodyPr/>
          <a:lstStyle/>
          <a:p>
            <a:r>
              <a:rPr lang="en-US"/>
              <a:t>©  Joe Belden 2022                 </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FA83EB-5203-44E1-9A3D-C02E257B6B78}" type="datetime1">
              <a:rPr lang="en-US" smtClean="0"/>
              <a:t>1/13/2022</a:t>
            </a:fld>
            <a:endParaRPr lang="en-US" dirty="0"/>
          </a:p>
        </p:txBody>
      </p:sp>
      <p:sp>
        <p:nvSpPr>
          <p:cNvPr id="3" name="Footer Placeholder 2"/>
          <p:cNvSpPr>
            <a:spLocks noGrp="1"/>
          </p:cNvSpPr>
          <p:nvPr>
            <p:ph type="ftr" sz="quarter" idx="11"/>
          </p:nvPr>
        </p:nvSpPr>
        <p:spPr/>
        <p:txBody>
          <a:bodyPr/>
          <a:lstStyle/>
          <a:p>
            <a:r>
              <a:rPr lang="en-US"/>
              <a:t>©  Joe Belden 2022                 </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7BC880A-5874-4EB2-BDD5-C555BE2625D2}" type="datetime1">
              <a:rPr lang="en-US" smtClean="0"/>
              <a:t>1/13/2022</a:t>
            </a:fld>
            <a:endParaRPr lang="en-US" dirty="0"/>
          </a:p>
        </p:txBody>
      </p:sp>
      <p:sp>
        <p:nvSpPr>
          <p:cNvPr id="6" name="Footer Placeholder 5"/>
          <p:cNvSpPr>
            <a:spLocks noGrp="1"/>
          </p:cNvSpPr>
          <p:nvPr>
            <p:ph type="ftr" sz="quarter" idx="11"/>
          </p:nvPr>
        </p:nvSpPr>
        <p:spPr/>
        <p:txBody>
          <a:bodyPr/>
          <a:lstStyle/>
          <a:p>
            <a:r>
              <a:rPr lang="en-US"/>
              <a:t>©  Joe Belden 2022                 </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dirty="0"/>
              <a:t>Click icon to add picture</a:t>
            </a:r>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3885810" y="6041362"/>
            <a:ext cx="976879" cy="365125"/>
          </a:xfrm>
        </p:spPr>
        <p:txBody>
          <a:bodyPr/>
          <a:lstStyle/>
          <a:p>
            <a:fld id="{7D331543-F935-45F8-9E87-C47A1C31A089}" type="datetime1">
              <a:rPr lang="en-US" smtClean="0"/>
              <a:t>1/13/2022</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r>
              <a:rPr lang="en-US"/>
              <a:t>©  Joe Belden 2022                 </a:t>
            </a:r>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r>
              <a:rPr lang="en-US"/>
              <a:t>©  Joe Belden 2022                 </a:t>
            </a:r>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ED8628A2-CDD9-479A-A187-C4E11362939B}" type="datetime1">
              <a:rPr lang="en-US" smtClean="0"/>
              <a:t>1/13/2022</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3" r:id="rId9"/>
    <p:sldLayoutId id="2147483657" r:id="rId10"/>
    <p:sldLayoutId id="2147483666" r:id="rId11"/>
    <p:sldLayoutId id="2147483661" r:id="rId12"/>
    <p:sldLayoutId id="2147483658" r:id="rId13"/>
    <p:sldLayoutId id="2147483659" r:id="rId14"/>
  </p:sldLayoutIdLst>
  <p:hf hd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hyperlink" Target="https://en.wikipedia.org/wiki/Metropolitan_statistical_area" TargetMode="External"/><Relationship Id="rId3" Type="http://schemas.openxmlformats.org/officeDocument/2006/relationships/hyperlink" Target="https://en.wikipedia.org/wiki/United_States" TargetMode="External"/><Relationship Id="rId7" Type="http://schemas.openxmlformats.org/officeDocument/2006/relationships/hyperlink" Target="https://en.wikipedia.org/wiki/List_of_United_States_urban_areas" TargetMode="External"/><Relationship Id="rId2" Type="http://schemas.openxmlformats.org/officeDocument/2006/relationships/hyperlink" Target="https://en.wikipedia.org/wiki/Core-based_statistical_area" TargetMode="External"/><Relationship Id="rId1" Type="http://schemas.openxmlformats.org/officeDocument/2006/relationships/slideLayout" Target="../slideLayouts/slideLayout2.xml"/><Relationship Id="rId6" Type="http://schemas.openxmlformats.org/officeDocument/2006/relationships/hyperlink" Target="https://en.wikipedia.org/wiki/County-equivalent" TargetMode="External"/><Relationship Id="rId5" Type="http://schemas.openxmlformats.org/officeDocument/2006/relationships/hyperlink" Target="https://en.wikipedia.org/wiki/County_(United_States)" TargetMode="External"/><Relationship Id="rId4" Type="http://schemas.openxmlformats.org/officeDocument/2006/relationships/hyperlink" Target="https://en.wikipedia.org/wiki/Puerto_Rico" TargetMode="External"/><Relationship Id="rId9" Type="http://schemas.openxmlformats.org/officeDocument/2006/relationships/hyperlink" Target="https://en.wikipedia.org/wiki/Micropolitan_statistical_area"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10001" y="808383"/>
            <a:ext cx="10572000" cy="2487973"/>
          </a:xfrm>
        </p:spPr>
        <p:txBody>
          <a:bodyPr/>
          <a:lstStyle/>
          <a:p>
            <a:r>
              <a:rPr lang="en-US" dirty="0"/>
              <a:t>What is rural?</a:t>
            </a:r>
            <a:br>
              <a:rPr lang="en-US" dirty="0"/>
            </a:br>
            <a:r>
              <a:rPr lang="en-US" dirty="0"/>
              <a:t>	-- and who should care? </a:t>
            </a:r>
          </a:p>
        </p:txBody>
      </p:sp>
      <p:sp>
        <p:nvSpPr>
          <p:cNvPr id="3" name="Subtitle 2"/>
          <p:cNvSpPr>
            <a:spLocks noGrp="1"/>
          </p:cNvSpPr>
          <p:nvPr>
            <p:ph type="subTitle" idx="1"/>
          </p:nvPr>
        </p:nvSpPr>
        <p:spPr/>
        <p:txBody>
          <a:bodyPr>
            <a:normAutofit/>
          </a:bodyPr>
          <a:lstStyle/>
          <a:p>
            <a:r>
              <a:rPr lang="en-US" dirty="0"/>
              <a:t>January 2022   		Joe Belden   </a:t>
            </a:r>
            <a:r>
              <a:rPr lang="en-US" sz="2000" b="1" dirty="0"/>
              <a:t>belden1419@gmail.com                                          </a:t>
            </a:r>
            <a:endParaRPr lang="en-US" sz="2000" b="1" dirty="0">
              <a:solidFill>
                <a:schemeClr val="accent4">
                  <a:lumMod val="75000"/>
                </a:schemeClr>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smtClean="0"/>
              <a:pPr/>
              <a:t>1</a:t>
            </a:fld>
            <a:endParaRPr lang="en-US" dirty="0"/>
          </a:p>
        </p:txBody>
      </p:sp>
      <p:sp>
        <p:nvSpPr>
          <p:cNvPr id="5" name="Footer Placeholder 4">
            <a:extLst>
              <a:ext uri="{FF2B5EF4-FFF2-40B4-BE49-F238E27FC236}">
                <a16:creationId xmlns:a16="http://schemas.microsoft.com/office/drawing/2014/main" id="{EED0BAF3-EE1F-4016-A7A0-D02964CD8F2D}"/>
              </a:ext>
            </a:extLst>
          </p:cNvPr>
          <p:cNvSpPr>
            <a:spLocks noGrp="1"/>
          </p:cNvSpPr>
          <p:nvPr>
            <p:ph type="ftr" sz="quarter" idx="11"/>
          </p:nvPr>
        </p:nvSpPr>
        <p:spPr/>
        <p:txBody>
          <a:bodyPr/>
          <a:lstStyle/>
          <a:p>
            <a:r>
              <a:rPr lang="en-US"/>
              <a:t>©  Joe Belden 2022                 </a:t>
            </a:r>
            <a:endParaRPr lang="en-US" dirty="0"/>
          </a:p>
        </p:txBody>
      </p:sp>
    </p:spTree>
    <p:extLst>
      <p:ext uri="{BB962C8B-B14F-4D97-AF65-F5344CB8AC3E}">
        <p14:creationId xmlns:p14="http://schemas.microsoft.com/office/powerpoint/2010/main" val="18089828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E7D89-086E-4517-9812-3D441A809C0B}"/>
              </a:ext>
            </a:extLst>
          </p:cNvPr>
          <p:cNvSpPr>
            <a:spLocks noGrp="1"/>
          </p:cNvSpPr>
          <p:nvPr>
            <p:ph type="title"/>
          </p:nvPr>
        </p:nvSpPr>
        <p:spPr/>
        <p:txBody>
          <a:bodyPr/>
          <a:lstStyle/>
          <a:p>
            <a:r>
              <a:rPr lang="en-US" dirty="0"/>
              <a:t>Micropolitan Areas</a:t>
            </a:r>
          </a:p>
        </p:txBody>
      </p:sp>
      <p:sp>
        <p:nvSpPr>
          <p:cNvPr id="3" name="Content Placeholder 2">
            <a:extLst>
              <a:ext uri="{FF2B5EF4-FFF2-40B4-BE49-F238E27FC236}">
                <a16:creationId xmlns:a16="http://schemas.microsoft.com/office/drawing/2014/main" id="{91ED9025-B1C2-4912-9225-15A06B8AE04A}"/>
              </a:ext>
            </a:extLst>
          </p:cNvPr>
          <p:cNvSpPr>
            <a:spLocks noGrp="1"/>
          </p:cNvSpPr>
          <p:nvPr>
            <p:ph idx="1"/>
          </p:nvPr>
        </p:nvSpPr>
        <p:spPr/>
        <p:txBody>
          <a:bodyPr/>
          <a:lstStyle/>
          <a:p>
            <a:r>
              <a:rPr lang="en-US" dirty="0"/>
              <a:t>The US has 543 Micropolitan Statistical Areas, ranging in size from just over 12,000 to more than 221,000.  29 are over 100,000 in population; 211 are over 50,000; and 332 are under 50,000.   5 of the 7 smallest are in Texas.  </a:t>
            </a:r>
          </a:p>
          <a:p>
            <a:r>
              <a:rPr lang="en-US" dirty="0"/>
              <a:t>Between 2010 and 2020 – </a:t>
            </a:r>
          </a:p>
          <a:p>
            <a:pPr marL="0" indent="0">
              <a:buNone/>
            </a:pPr>
            <a:r>
              <a:rPr lang="en-US" dirty="0"/>
              <a:t>	-- 42 of the largest 100 micros and 8 of the top 25 lost population.  </a:t>
            </a:r>
          </a:p>
          <a:p>
            <a:pPr marL="0" indent="0">
              <a:buNone/>
            </a:pPr>
            <a:r>
              <a:rPr lang="en-US" dirty="0"/>
              <a:t>	-- 70 of the smallest 100 and 16 of the smallest 25 lost population. </a:t>
            </a:r>
          </a:p>
        </p:txBody>
      </p:sp>
      <p:sp>
        <p:nvSpPr>
          <p:cNvPr id="4" name="Footer Placeholder 3">
            <a:extLst>
              <a:ext uri="{FF2B5EF4-FFF2-40B4-BE49-F238E27FC236}">
                <a16:creationId xmlns:a16="http://schemas.microsoft.com/office/drawing/2014/main" id="{A8D81A65-6611-4CCC-A15F-9E516EFED50A}"/>
              </a:ext>
            </a:extLst>
          </p:cNvPr>
          <p:cNvSpPr>
            <a:spLocks noGrp="1"/>
          </p:cNvSpPr>
          <p:nvPr>
            <p:ph type="ftr" sz="quarter" idx="11"/>
          </p:nvPr>
        </p:nvSpPr>
        <p:spPr/>
        <p:txBody>
          <a:bodyPr/>
          <a:lstStyle/>
          <a:p>
            <a:r>
              <a:rPr lang="en-US"/>
              <a:t>©  Joe Belden 2022                 </a:t>
            </a:r>
            <a:endParaRPr lang="en-US" dirty="0"/>
          </a:p>
        </p:txBody>
      </p:sp>
      <p:sp>
        <p:nvSpPr>
          <p:cNvPr id="5" name="Slide Number Placeholder 4">
            <a:extLst>
              <a:ext uri="{FF2B5EF4-FFF2-40B4-BE49-F238E27FC236}">
                <a16:creationId xmlns:a16="http://schemas.microsoft.com/office/drawing/2014/main" id="{F198E86D-729C-4967-A5CB-5E486CB611AD}"/>
              </a:ext>
            </a:extLst>
          </p:cNvPr>
          <p:cNvSpPr>
            <a:spLocks noGrp="1"/>
          </p:cNvSpPr>
          <p:nvPr>
            <p:ph type="sldNum" sz="quarter" idx="12"/>
          </p:nvPr>
        </p:nvSpPr>
        <p:spPr/>
        <p:txBody>
          <a:bodyPr/>
          <a:lstStyle/>
          <a:p>
            <a:fld id="{D57F1E4F-1CFF-5643-939E-217C01CDF565}" type="slidenum">
              <a:rPr lang="en-US" smtClean="0"/>
              <a:pPr/>
              <a:t>10</a:t>
            </a:fld>
            <a:endParaRPr lang="en-US" dirty="0"/>
          </a:p>
        </p:txBody>
      </p:sp>
    </p:spTree>
    <p:extLst>
      <p:ext uri="{BB962C8B-B14F-4D97-AF65-F5344CB8AC3E}">
        <p14:creationId xmlns:p14="http://schemas.microsoft.com/office/powerpoint/2010/main" val="31485065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8CA5F-770B-4D57-9B92-532F61677B2D}"/>
              </a:ext>
            </a:extLst>
          </p:cNvPr>
          <p:cNvSpPr>
            <a:spLocks noGrp="1"/>
          </p:cNvSpPr>
          <p:nvPr>
            <p:ph type="title"/>
          </p:nvPr>
        </p:nvSpPr>
        <p:spPr/>
        <p:txBody>
          <a:bodyPr/>
          <a:lstStyle/>
          <a:p>
            <a:r>
              <a:rPr lang="en-US" dirty="0"/>
              <a:t>Where are the micro areas?</a:t>
            </a:r>
          </a:p>
        </p:txBody>
      </p:sp>
      <p:sp>
        <p:nvSpPr>
          <p:cNvPr id="3" name="Content Placeholder 2">
            <a:extLst>
              <a:ext uri="{FF2B5EF4-FFF2-40B4-BE49-F238E27FC236}">
                <a16:creationId xmlns:a16="http://schemas.microsoft.com/office/drawing/2014/main" id="{53AC85B6-B390-4647-9D3C-BDC6C28580EE}"/>
              </a:ext>
            </a:extLst>
          </p:cNvPr>
          <p:cNvSpPr>
            <a:spLocks noGrp="1"/>
          </p:cNvSpPr>
          <p:nvPr>
            <p:ph idx="1"/>
          </p:nvPr>
        </p:nvSpPr>
        <p:spPr/>
        <p:txBody>
          <a:bodyPr>
            <a:normAutofit/>
          </a:bodyPr>
          <a:lstStyle/>
          <a:p>
            <a:r>
              <a:rPr lang="en-US" sz="3200" b="1" i="0" dirty="0">
                <a:solidFill>
                  <a:srgbClr val="FFFFFF"/>
                </a:solidFill>
                <a:effectLst/>
                <a:latin typeface="Roboto" panose="02000000000000000000" pitchFamily="2" charset="0"/>
              </a:rPr>
              <a:t>Wyoming had the highest share of any state population living in micros — 44.2% ­­— while Delaware, New Jersey and Rhode Island had zero micros.</a:t>
            </a:r>
            <a:endParaRPr lang="en-US" sz="3200" dirty="0"/>
          </a:p>
        </p:txBody>
      </p:sp>
      <p:sp>
        <p:nvSpPr>
          <p:cNvPr id="4" name="Footer Placeholder 3">
            <a:extLst>
              <a:ext uri="{FF2B5EF4-FFF2-40B4-BE49-F238E27FC236}">
                <a16:creationId xmlns:a16="http://schemas.microsoft.com/office/drawing/2014/main" id="{0BBF0848-456D-4073-AD50-37299F24251D}"/>
              </a:ext>
            </a:extLst>
          </p:cNvPr>
          <p:cNvSpPr>
            <a:spLocks noGrp="1"/>
          </p:cNvSpPr>
          <p:nvPr>
            <p:ph type="ftr" sz="quarter" idx="11"/>
          </p:nvPr>
        </p:nvSpPr>
        <p:spPr/>
        <p:txBody>
          <a:bodyPr/>
          <a:lstStyle/>
          <a:p>
            <a:r>
              <a:rPr lang="en-US"/>
              <a:t>©  Joe Belden 2022                 </a:t>
            </a:r>
            <a:endParaRPr lang="en-US" dirty="0"/>
          </a:p>
        </p:txBody>
      </p:sp>
      <p:sp>
        <p:nvSpPr>
          <p:cNvPr id="5" name="Slide Number Placeholder 4">
            <a:extLst>
              <a:ext uri="{FF2B5EF4-FFF2-40B4-BE49-F238E27FC236}">
                <a16:creationId xmlns:a16="http://schemas.microsoft.com/office/drawing/2014/main" id="{DEE095BE-2CD8-40CB-98FE-9E57E460C985}"/>
              </a:ext>
            </a:extLst>
          </p:cNvPr>
          <p:cNvSpPr>
            <a:spLocks noGrp="1"/>
          </p:cNvSpPr>
          <p:nvPr>
            <p:ph type="sldNum" sz="quarter" idx="12"/>
          </p:nvPr>
        </p:nvSpPr>
        <p:spPr/>
        <p:txBody>
          <a:bodyPr/>
          <a:lstStyle/>
          <a:p>
            <a:fld id="{D57F1E4F-1CFF-5643-939E-217C01CDF565}" type="slidenum">
              <a:rPr lang="en-US" smtClean="0"/>
              <a:pPr/>
              <a:t>11</a:t>
            </a:fld>
            <a:endParaRPr lang="en-US" dirty="0"/>
          </a:p>
        </p:txBody>
      </p:sp>
    </p:spTree>
    <p:extLst>
      <p:ext uri="{BB962C8B-B14F-4D97-AF65-F5344CB8AC3E}">
        <p14:creationId xmlns:p14="http://schemas.microsoft.com/office/powerpoint/2010/main" val="30752790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FBA90-E61D-423D-A13D-5FB7C4C2D2F6}"/>
              </a:ext>
            </a:extLst>
          </p:cNvPr>
          <p:cNvSpPr>
            <a:spLocks noGrp="1"/>
          </p:cNvSpPr>
          <p:nvPr>
            <p:ph type="title"/>
          </p:nvPr>
        </p:nvSpPr>
        <p:spPr/>
        <p:txBody>
          <a:bodyPr/>
          <a:lstStyle/>
          <a:p>
            <a:r>
              <a:rPr lang="en-US" dirty="0"/>
              <a:t>Metropolitan Areas</a:t>
            </a:r>
          </a:p>
        </p:txBody>
      </p:sp>
      <p:sp>
        <p:nvSpPr>
          <p:cNvPr id="3" name="Content Placeholder 2">
            <a:extLst>
              <a:ext uri="{FF2B5EF4-FFF2-40B4-BE49-F238E27FC236}">
                <a16:creationId xmlns:a16="http://schemas.microsoft.com/office/drawing/2014/main" id="{5EE65D4B-C244-4D8D-9011-CE81A541A794}"/>
              </a:ext>
            </a:extLst>
          </p:cNvPr>
          <p:cNvSpPr>
            <a:spLocks noGrp="1"/>
          </p:cNvSpPr>
          <p:nvPr>
            <p:ph idx="1"/>
          </p:nvPr>
        </p:nvSpPr>
        <p:spPr/>
        <p:txBody>
          <a:bodyPr/>
          <a:lstStyle/>
          <a:p>
            <a:r>
              <a:rPr lang="en-US" dirty="0"/>
              <a:t>The US has 392 Metropolitan Statistical Areas, up from 383 in 2010.  Largest are –</a:t>
            </a:r>
          </a:p>
          <a:p>
            <a:pPr marL="0" indent="0">
              <a:buNone/>
            </a:pPr>
            <a:r>
              <a:rPr lang="en-US" dirty="0"/>
              <a:t>												Millions </a:t>
            </a:r>
          </a:p>
          <a:p>
            <a:r>
              <a:rPr lang="en-US" dirty="0"/>
              <a:t>NY-Newark-Jersey City (NY, NJ, CT)			20.1 </a:t>
            </a:r>
          </a:p>
          <a:p>
            <a:r>
              <a:rPr lang="en-US" dirty="0"/>
              <a:t>LA-Long Beach-Anaheim (CA)				13.2</a:t>
            </a:r>
          </a:p>
          <a:p>
            <a:r>
              <a:rPr lang="en-US" dirty="0"/>
              <a:t>Chicago-Naperville-Elgin (IL, IN)				9.6</a:t>
            </a:r>
          </a:p>
          <a:p>
            <a:r>
              <a:rPr lang="en-US" dirty="0"/>
              <a:t>Dallas-Ft Worth-Arlington (TX)					7.6</a:t>
            </a:r>
          </a:p>
          <a:p>
            <a:r>
              <a:rPr lang="en-US" dirty="0"/>
              <a:t>Houston-Woodlands-Sugarland (TX)			7.1</a:t>
            </a:r>
          </a:p>
          <a:p>
            <a:r>
              <a:rPr lang="en-US" dirty="0"/>
              <a:t>Washington-</a:t>
            </a:r>
            <a:r>
              <a:rPr lang="en-US" dirty="0" err="1"/>
              <a:t>Arl</a:t>
            </a:r>
            <a:r>
              <a:rPr lang="en-US" dirty="0"/>
              <a:t>.-Alex. (DC, MD, VA, WV)		6.4</a:t>
            </a:r>
          </a:p>
          <a:p>
            <a:endParaRPr lang="en-US" dirty="0"/>
          </a:p>
        </p:txBody>
      </p:sp>
      <p:sp>
        <p:nvSpPr>
          <p:cNvPr id="4" name="Footer Placeholder 3">
            <a:extLst>
              <a:ext uri="{FF2B5EF4-FFF2-40B4-BE49-F238E27FC236}">
                <a16:creationId xmlns:a16="http://schemas.microsoft.com/office/drawing/2014/main" id="{43758869-9C47-4206-9589-CE43D9B4DBD7}"/>
              </a:ext>
            </a:extLst>
          </p:cNvPr>
          <p:cNvSpPr>
            <a:spLocks noGrp="1"/>
          </p:cNvSpPr>
          <p:nvPr>
            <p:ph type="ftr" sz="quarter" idx="11"/>
          </p:nvPr>
        </p:nvSpPr>
        <p:spPr/>
        <p:txBody>
          <a:bodyPr/>
          <a:lstStyle/>
          <a:p>
            <a:r>
              <a:rPr lang="en-US"/>
              <a:t>©  Joe Belden 2022                 </a:t>
            </a:r>
            <a:endParaRPr lang="en-US" dirty="0"/>
          </a:p>
        </p:txBody>
      </p:sp>
      <p:sp>
        <p:nvSpPr>
          <p:cNvPr id="5" name="Slide Number Placeholder 4">
            <a:extLst>
              <a:ext uri="{FF2B5EF4-FFF2-40B4-BE49-F238E27FC236}">
                <a16:creationId xmlns:a16="http://schemas.microsoft.com/office/drawing/2014/main" id="{8F90BCFD-48C5-4A5B-A9E3-E311C8DD0723}"/>
              </a:ext>
            </a:extLst>
          </p:cNvPr>
          <p:cNvSpPr>
            <a:spLocks noGrp="1"/>
          </p:cNvSpPr>
          <p:nvPr>
            <p:ph type="sldNum" sz="quarter" idx="12"/>
          </p:nvPr>
        </p:nvSpPr>
        <p:spPr/>
        <p:txBody>
          <a:bodyPr/>
          <a:lstStyle/>
          <a:p>
            <a:fld id="{D57F1E4F-1CFF-5643-939E-217C01CDF565}" type="slidenum">
              <a:rPr lang="en-US" smtClean="0"/>
              <a:pPr/>
              <a:t>12</a:t>
            </a:fld>
            <a:endParaRPr lang="en-US" dirty="0"/>
          </a:p>
        </p:txBody>
      </p:sp>
    </p:spTree>
    <p:extLst>
      <p:ext uri="{BB962C8B-B14F-4D97-AF65-F5344CB8AC3E}">
        <p14:creationId xmlns:p14="http://schemas.microsoft.com/office/powerpoint/2010/main" val="17166915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5A9F459-BA81-4C82-B0F6-18454F47A701}"/>
              </a:ext>
            </a:extLst>
          </p:cNvPr>
          <p:cNvSpPr>
            <a:spLocks noGrp="1"/>
          </p:cNvSpPr>
          <p:nvPr>
            <p:ph type="ftr" sz="quarter" idx="11"/>
          </p:nvPr>
        </p:nvSpPr>
        <p:spPr/>
        <p:txBody>
          <a:bodyPr/>
          <a:lstStyle/>
          <a:p>
            <a:r>
              <a:rPr lang="en-US"/>
              <a:t>©  Joe Belden 2022                 </a:t>
            </a:r>
            <a:endParaRPr lang="en-US" dirty="0"/>
          </a:p>
        </p:txBody>
      </p:sp>
      <p:sp>
        <p:nvSpPr>
          <p:cNvPr id="3" name="Slide Number Placeholder 2">
            <a:extLst>
              <a:ext uri="{FF2B5EF4-FFF2-40B4-BE49-F238E27FC236}">
                <a16:creationId xmlns:a16="http://schemas.microsoft.com/office/drawing/2014/main" id="{45D70173-4990-4D60-B97A-804631D486D2}"/>
              </a:ext>
            </a:extLst>
          </p:cNvPr>
          <p:cNvSpPr>
            <a:spLocks noGrp="1"/>
          </p:cNvSpPr>
          <p:nvPr>
            <p:ph type="sldNum" sz="quarter" idx="12"/>
          </p:nvPr>
        </p:nvSpPr>
        <p:spPr/>
        <p:txBody>
          <a:bodyPr/>
          <a:lstStyle/>
          <a:p>
            <a:fld id="{D57F1E4F-1CFF-5643-939E-217C01CDF565}" type="slidenum">
              <a:rPr lang="en-US" smtClean="0"/>
              <a:pPr/>
              <a:t>13</a:t>
            </a:fld>
            <a:endParaRPr lang="en-US" dirty="0"/>
          </a:p>
        </p:txBody>
      </p:sp>
      <p:pic>
        <p:nvPicPr>
          <p:cNvPr id="1026" name="Picture 2">
            <a:extLst>
              <a:ext uri="{FF2B5EF4-FFF2-40B4-BE49-F238E27FC236}">
                <a16:creationId xmlns:a16="http://schemas.microsoft.com/office/drawing/2014/main" id="{3E5C1759-9E97-4F7C-B4E7-BAD4714F7B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1213" y="0"/>
            <a:ext cx="1056798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50229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D8EC0-0F6A-428F-AE58-A00697893169}"/>
              </a:ext>
            </a:extLst>
          </p:cNvPr>
          <p:cNvSpPr>
            <a:spLocks noGrp="1"/>
          </p:cNvSpPr>
          <p:nvPr>
            <p:ph type="title"/>
          </p:nvPr>
        </p:nvSpPr>
        <p:spPr/>
        <p:txBody>
          <a:bodyPr/>
          <a:lstStyle/>
          <a:p>
            <a:endParaRPr lang="en-US"/>
          </a:p>
        </p:txBody>
      </p:sp>
      <p:sp>
        <p:nvSpPr>
          <p:cNvPr id="4" name="Footer Placeholder 3">
            <a:extLst>
              <a:ext uri="{FF2B5EF4-FFF2-40B4-BE49-F238E27FC236}">
                <a16:creationId xmlns:a16="http://schemas.microsoft.com/office/drawing/2014/main" id="{3E0FD6F4-64F6-46C4-B789-F3E69B77D5E6}"/>
              </a:ext>
            </a:extLst>
          </p:cNvPr>
          <p:cNvSpPr>
            <a:spLocks noGrp="1"/>
          </p:cNvSpPr>
          <p:nvPr>
            <p:ph type="ftr" sz="quarter" idx="11"/>
          </p:nvPr>
        </p:nvSpPr>
        <p:spPr/>
        <p:txBody>
          <a:bodyPr/>
          <a:lstStyle/>
          <a:p>
            <a:r>
              <a:rPr lang="en-US"/>
              <a:t>©  Joe Belden 2022                 </a:t>
            </a:r>
            <a:endParaRPr lang="en-US" dirty="0"/>
          </a:p>
        </p:txBody>
      </p:sp>
      <p:sp>
        <p:nvSpPr>
          <p:cNvPr id="5" name="Slide Number Placeholder 4">
            <a:extLst>
              <a:ext uri="{FF2B5EF4-FFF2-40B4-BE49-F238E27FC236}">
                <a16:creationId xmlns:a16="http://schemas.microsoft.com/office/drawing/2014/main" id="{5F51CC1A-F72F-424D-AB9B-F9A3C4B426F0}"/>
              </a:ext>
            </a:extLst>
          </p:cNvPr>
          <p:cNvSpPr>
            <a:spLocks noGrp="1"/>
          </p:cNvSpPr>
          <p:nvPr>
            <p:ph type="sldNum" sz="quarter" idx="12"/>
          </p:nvPr>
        </p:nvSpPr>
        <p:spPr/>
        <p:txBody>
          <a:bodyPr/>
          <a:lstStyle/>
          <a:p>
            <a:fld id="{D57F1E4F-1CFF-5643-939E-217C01CDF565}" type="slidenum">
              <a:rPr lang="en-US" smtClean="0"/>
              <a:pPr/>
              <a:t>14</a:t>
            </a:fld>
            <a:endParaRPr lang="en-US" dirty="0"/>
          </a:p>
        </p:txBody>
      </p:sp>
      <p:pic>
        <p:nvPicPr>
          <p:cNvPr id="1026" name="Picture 2">
            <a:extLst>
              <a:ext uri="{FF2B5EF4-FFF2-40B4-BE49-F238E27FC236}">
                <a16:creationId xmlns:a16="http://schemas.microsoft.com/office/drawing/2014/main" id="{32425C12-8F25-4CE1-95F7-59CA331723C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38400" y="371475"/>
            <a:ext cx="7991475" cy="58102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2879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D17FF-A5DC-48EB-87E1-0C5DE961A07D}"/>
              </a:ext>
            </a:extLst>
          </p:cNvPr>
          <p:cNvSpPr>
            <a:spLocks noGrp="1"/>
          </p:cNvSpPr>
          <p:nvPr>
            <p:ph type="title"/>
          </p:nvPr>
        </p:nvSpPr>
        <p:spPr/>
        <p:txBody>
          <a:bodyPr/>
          <a:lstStyle/>
          <a:p>
            <a:r>
              <a:rPr lang="en-US" dirty="0"/>
              <a:t>Largest micros --</a:t>
            </a:r>
          </a:p>
        </p:txBody>
      </p:sp>
      <p:sp>
        <p:nvSpPr>
          <p:cNvPr id="3" name="Content Placeholder 2">
            <a:extLst>
              <a:ext uri="{FF2B5EF4-FFF2-40B4-BE49-F238E27FC236}">
                <a16:creationId xmlns:a16="http://schemas.microsoft.com/office/drawing/2014/main" id="{E5A00B29-CEB6-4288-BB8B-26BC94E2758E}"/>
              </a:ext>
            </a:extLst>
          </p:cNvPr>
          <p:cNvSpPr>
            <a:spLocks noGrp="1"/>
          </p:cNvSpPr>
          <p:nvPr>
            <p:ph idx="1"/>
          </p:nvPr>
        </p:nvSpPr>
        <p:spPr/>
        <p:txBody>
          <a:bodyPr/>
          <a:lstStyle/>
          <a:p>
            <a:pPr marL="0" indent="0">
              <a:buNone/>
            </a:pPr>
            <a:r>
              <a:rPr lang="en-US" dirty="0"/>
              <a:t>							 </a:t>
            </a:r>
            <a:r>
              <a:rPr lang="en-US" sz="2400" dirty="0"/>
              <a:t>2020 			   	 Percent change 											      </a:t>
            </a:r>
            <a:r>
              <a:rPr lang="en-US" sz="2400" u="sng" dirty="0"/>
              <a:t>population		 from 2010</a:t>
            </a:r>
          </a:p>
          <a:p>
            <a:pPr marL="0" indent="0">
              <a:buNone/>
            </a:pPr>
            <a:r>
              <a:rPr lang="en-US" sz="2400" dirty="0"/>
              <a:t>Lebanon NH-VT		221,211			+ 1.26									     Hilo, HI					200,629			+ 8.4								    Torrington, CT			185,186			- 2.5						                       Tupelo, MS				163,398			+ 1.15								    Concord, NH			153,808			+ 5.03</a:t>
            </a:r>
            <a:r>
              <a:rPr lang="en-US" dirty="0"/>
              <a:t>				</a:t>
            </a:r>
          </a:p>
        </p:txBody>
      </p:sp>
      <p:sp>
        <p:nvSpPr>
          <p:cNvPr id="4" name="Footer Placeholder 3">
            <a:extLst>
              <a:ext uri="{FF2B5EF4-FFF2-40B4-BE49-F238E27FC236}">
                <a16:creationId xmlns:a16="http://schemas.microsoft.com/office/drawing/2014/main" id="{B51BC848-6331-43B2-83A7-503859F1F053}"/>
              </a:ext>
            </a:extLst>
          </p:cNvPr>
          <p:cNvSpPr>
            <a:spLocks noGrp="1"/>
          </p:cNvSpPr>
          <p:nvPr>
            <p:ph type="ftr" sz="quarter" idx="11"/>
          </p:nvPr>
        </p:nvSpPr>
        <p:spPr/>
        <p:txBody>
          <a:bodyPr/>
          <a:lstStyle/>
          <a:p>
            <a:r>
              <a:rPr lang="en-US"/>
              <a:t>©  Joe Belden 2022                 </a:t>
            </a:r>
            <a:endParaRPr lang="en-US" dirty="0"/>
          </a:p>
        </p:txBody>
      </p:sp>
      <p:sp>
        <p:nvSpPr>
          <p:cNvPr id="5" name="Slide Number Placeholder 4">
            <a:extLst>
              <a:ext uri="{FF2B5EF4-FFF2-40B4-BE49-F238E27FC236}">
                <a16:creationId xmlns:a16="http://schemas.microsoft.com/office/drawing/2014/main" id="{F88BF051-E4E4-4D47-BE88-D3CBEC9FF78B}"/>
              </a:ext>
            </a:extLst>
          </p:cNvPr>
          <p:cNvSpPr>
            <a:spLocks noGrp="1"/>
          </p:cNvSpPr>
          <p:nvPr>
            <p:ph type="sldNum" sz="quarter" idx="12"/>
          </p:nvPr>
        </p:nvSpPr>
        <p:spPr/>
        <p:txBody>
          <a:bodyPr/>
          <a:lstStyle/>
          <a:p>
            <a:fld id="{D57F1E4F-1CFF-5643-939E-217C01CDF565}" type="slidenum">
              <a:rPr lang="en-US" smtClean="0"/>
              <a:pPr/>
              <a:t>15</a:t>
            </a:fld>
            <a:endParaRPr lang="en-US" dirty="0"/>
          </a:p>
        </p:txBody>
      </p:sp>
    </p:spTree>
    <p:extLst>
      <p:ext uri="{BB962C8B-B14F-4D97-AF65-F5344CB8AC3E}">
        <p14:creationId xmlns:p14="http://schemas.microsoft.com/office/powerpoint/2010/main" val="37674290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D17FF-A5DC-48EB-87E1-0C5DE961A07D}"/>
              </a:ext>
            </a:extLst>
          </p:cNvPr>
          <p:cNvSpPr>
            <a:spLocks noGrp="1"/>
          </p:cNvSpPr>
          <p:nvPr>
            <p:ph type="title"/>
          </p:nvPr>
        </p:nvSpPr>
        <p:spPr/>
        <p:txBody>
          <a:bodyPr/>
          <a:lstStyle/>
          <a:p>
            <a:r>
              <a:rPr lang="en-US" dirty="0"/>
              <a:t>Smallest micros --</a:t>
            </a:r>
          </a:p>
        </p:txBody>
      </p:sp>
      <p:sp>
        <p:nvSpPr>
          <p:cNvPr id="3" name="Content Placeholder 2">
            <a:extLst>
              <a:ext uri="{FF2B5EF4-FFF2-40B4-BE49-F238E27FC236}">
                <a16:creationId xmlns:a16="http://schemas.microsoft.com/office/drawing/2014/main" id="{E5A00B29-CEB6-4288-BB8B-26BC94E2758E}"/>
              </a:ext>
            </a:extLst>
          </p:cNvPr>
          <p:cNvSpPr>
            <a:spLocks noGrp="1"/>
          </p:cNvSpPr>
          <p:nvPr>
            <p:ph idx="1"/>
          </p:nvPr>
        </p:nvSpPr>
        <p:spPr/>
        <p:txBody>
          <a:bodyPr/>
          <a:lstStyle/>
          <a:p>
            <a:pPr marL="0" indent="0">
              <a:buNone/>
            </a:pPr>
            <a:r>
              <a:rPr lang="en-US" dirty="0"/>
              <a:t>							 </a:t>
            </a:r>
            <a:r>
              <a:rPr lang="en-US" sz="2400" dirty="0"/>
              <a:t>2020 			   	 Percent change 											      </a:t>
            </a:r>
            <a:r>
              <a:rPr lang="en-US" sz="2400" u="sng" dirty="0"/>
              <a:t>population		 from 2010</a:t>
            </a:r>
          </a:p>
          <a:p>
            <a:pPr marL="0" indent="0">
              <a:buNone/>
            </a:pPr>
            <a:r>
              <a:rPr lang="en-US" sz="2400" dirty="0"/>
              <a:t>Ketchikan, AK			13,948			+ 3.49									     Zapata, TX				13,889			- 0.92								    Craig, CO				13,292			- 3.65						                       Vernon, TX				12,887			- 4.79								      Lamesa, TX				12,454			- 9.95</a:t>
            </a:r>
            <a:r>
              <a:rPr lang="en-US" dirty="0"/>
              <a:t>				</a:t>
            </a:r>
          </a:p>
        </p:txBody>
      </p:sp>
      <p:sp>
        <p:nvSpPr>
          <p:cNvPr id="4" name="Footer Placeholder 3">
            <a:extLst>
              <a:ext uri="{FF2B5EF4-FFF2-40B4-BE49-F238E27FC236}">
                <a16:creationId xmlns:a16="http://schemas.microsoft.com/office/drawing/2014/main" id="{B51BC848-6331-43B2-83A7-503859F1F053}"/>
              </a:ext>
            </a:extLst>
          </p:cNvPr>
          <p:cNvSpPr>
            <a:spLocks noGrp="1"/>
          </p:cNvSpPr>
          <p:nvPr>
            <p:ph type="ftr" sz="quarter" idx="11"/>
          </p:nvPr>
        </p:nvSpPr>
        <p:spPr/>
        <p:txBody>
          <a:bodyPr/>
          <a:lstStyle/>
          <a:p>
            <a:r>
              <a:rPr lang="en-US"/>
              <a:t>©  Joe Belden 2022                 </a:t>
            </a:r>
            <a:endParaRPr lang="en-US" dirty="0"/>
          </a:p>
        </p:txBody>
      </p:sp>
      <p:sp>
        <p:nvSpPr>
          <p:cNvPr id="5" name="Slide Number Placeholder 4">
            <a:extLst>
              <a:ext uri="{FF2B5EF4-FFF2-40B4-BE49-F238E27FC236}">
                <a16:creationId xmlns:a16="http://schemas.microsoft.com/office/drawing/2014/main" id="{F88BF051-E4E4-4D47-BE88-D3CBEC9FF78B}"/>
              </a:ext>
            </a:extLst>
          </p:cNvPr>
          <p:cNvSpPr>
            <a:spLocks noGrp="1"/>
          </p:cNvSpPr>
          <p:nvPr>
            <p:ph type="sldNum" sz="quarter" idx="12"/>
          </p:nvPr>
        </p:nvSpPr>
        <p:spPr/>
        <p:txBody>
          <a:bodyPr/>
          <a:lstStyle/>
          <a:p>
            <a:fld id="{D57F1E4F-1CFF-5643-939E-217C01CDF565}" type="slidenum">
              <a:rPr lang="en-US" smtClean="0"/>
              <a:pPr/>
              <a:t>16</a:t>
            </a:fld>
            <a:endParaRPr lang="en-US" dirty="0"/>
          </a:p>
        </p:txBody>
      </p:sp>
    </p:spTree>
    <p:extLst>
      <p:ext uri="{BB962C8B-B14F-4D97-AF65-F5344CB8AC3E}">
        <p14:creationId xmlns:p14="http://schemas.microsoft.com/office/powerpoint/2010/main" val="7943696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D73BB-5899-4E36-9D7B-3C49D13E1649}"/>
              </a:ext>
            </a:extLst>
          </p:cNvPr>
          <p:cNvSpPr>
            <a:spLocks noGrp="1"/>
          </p:cNvSpPr>
          <p:nvPr>
            <p:ph type="title"/>
          </p:nvPr>
        </p:nvSpPr>
        <p:spPr/>
        <p:txBody>
          <a:bodyPr/>
          <a:lstStyle/>
          <a:p>
            <a:r>
              <a:rPr lang="en-US" dirty="0"/>
              <a:t>A question --</a:t>
            </a:r>
          </a:p>
        </p:txBody>
      </p:sp>
      <p:sp>
        <p:nvSpPr>
          <p:cNvPr id="3" name="Content Placeholder 2">
            <a:extLst>
              <a:ext uri="{FF2B5EF4-FFF2-40B4-BE49-F238E27FC236}">
                <a16:creationId xmlns:a16="http://schemas.microsoft.com/office/drawing/2014/main" id="{B7F9F2A7-5EC3-4CEB-A577-4E3CA4AB41E7}"/>
              </a:ext>
            </a:extLst>
          </p:cNvPr>
          <p:cNvSpPr>
            <a:spLocks noGrp="1"/>
          </p:cNvSpPr>
          <p:nvPr>
            <p:ph idx="1"/>
          </p:nvPr>
        </p:nvSpPr>
        <p:spPr/>
        <p:txBody>
          <a:bodyPr>
            <a:normAutofit/>
          </a:bodyPr>
          <a:lstStyle/>
          <a:p>
            <a:r>
              <a:rPr lang="en-US" sz="3200" dirty="0"/>
              <a:t>  What are the most rural states?  ???</a:t>
            </a:r>
          </a:p>
          <a:p>
            <a:pPr marL="0" indent="0">
              <a:buNone/>
            </a:pPr>
            <a:r>
              <a:rPr lang="en-US" sz="3200" dirty="0"/>
              <a:t>																								--  Percentage rural is very different from population.  </a:t>
            </a:r>
          </a:p>
        </p:txBody>
      </p:sp>
      <p:sp>
        <p:nvSpPr>
          <p:cNvPr id="4" name="Footer Placeholder 3">
            <a:extLst>
              <a:ext uri="{FF2B5EF4-FFF2-40B4-BE49-F238E27FC236}">
                <a16:creationId xmlns:a16="http://schemas.microsoft.com/office/drawing/2014/main" id="{DB53F654-4244-4010-91C2-07E56079CAE6}"/>
              </a:ext>
            </a:extLst>
          </p:cNvPr>
          <p:cNvSpPr>
            <a:spLocks noGrp="1"/>
          </p:cNvSpPr>
          <p:nvPr>
            <p:ph type="ftr" sz="quarter" idx="11"/>
          </p:nvPr>
        </p:nvSpPr>
        <p:spPr/>
        <p:txBody>
          <a:bodyPr/>
          <a:lstStyle/>
          <a:p>
            <a:r>
              <a:rPr lang="en-US"/>
              <a:t>©  Joe Belden 2022                 </a:t>
            </a:r>
            <a:endParaRPr lang="en-US" dirty="0"/>
          </a:p>
        </p:txBody>
      </p:sp>
      <p:sp>
        <p:nvSpPr>
          <p:cNvPr id="5" name="Slide Number Placeholder 4">
            <a:extLst>
              <a:ext uri="{FF2B5EF4-FFF2-40B4-BE49-F238E27FC236}">
                <a16:creationId xmlns:a16="http://schemas.microsoft.com/office/drawing/2014/main" id="{C0C079CE-6536-40DC-9FA1-98EE23651E47}"/>
              </a:ext>
            </a:extLst>
          </p:cNvPr>
          <p:cNvSpPr>
            <a:spLocks noGrp="1"/>
          </p:cNvSpPr>
          <p:nvPr>
            <p:ph type="sldNum" sz="quarter" idx="12"/>
          </p:nvPr>
        </p:nvSpPr>
        <p:spPr/>
        <p:txBody>
          <a:bodyPr/>
          <a:lstStyle/>
          <a:p>
            <a:fld id="{D57F1E4F-1CFF-5643-939E-217C01CDF565}" type="slidenum">
              <a:rPr lang="en-US" smtClean="0"/>
              <a:pPr/>
              <a:t>17</a:t>
            </a:fld>
            <a:endParaRPr lang="en-US" dirty="0"/>
          </a:p>
        </p:txBody>
      </p:sp>
    </p:spTree>
    <p:extLst>
      <p:ext uri="{BB962C8B-B14F-4D97-AF65-F5344CB8AC3E}">
        <p14:creationId xmlns:p14="http://schemas.microsoft.com/office/powerpoint/2010/main" val="20900955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rural factor --</a:t>
            </a:r>
          </a:p>
        </p:txBody>
      </p:sp>
      <p:sp>
        <p:nvSpPr>
          <p:cNvPr id="3" name="Content Placeholder 2"/>
          <p:cNvSpPr>
            <a:spLocks noGrp="1"/>
          </p:cNvSpPr>
          <p:nvPr>
            <p:ph idx="1"/>
          </p:nvPr>
        </p:nvSpPr>
        <p:spPr/>
        <p:txBody>
          <a:bodyPr>
            <a:normAutofit/>
          </a:bodyPr>
          <a:lstStyle/>
          <a:p>
            <a:pPr marL="0" indent="0">
              <a:buNone/>
            </a:pPr>
            <a:endParaRPr lang="en-US" sz="2800" dirty="0"/>
          </a:p>
          <a:p>
            <a:r>
              <a:rPr lang="en-US" sz="3200" dirty="0"/>
              <a:t>PA has 3</a:t>
            </a:r>
            <a:r>
              <a:rPr lang="en-US" sz="3200" baseline="30000" dirty="0"/>
              <a:t>rd</a:t>
            </a:r>
            <a:r>
              <a:rPr lang="en-US" sz="3200" dirty="0"/>
              <a:t> largest rural population in US, with 2.40 million people.  MI and WI are not far behind, with 1.92 million and 1.86 million.   </a:t>
            </a:r>
          </a:p>
          <a:p>
            <a:pPr marL="0" indent="0">
              <a:buNone/>
            </a:pPr>
            <a:r>
              <a:rPr lang="en-US" dirty="0"/>
              <a:t>  </a:t>
            </a:r>
          </a:p>
        </p:txBody>
      </p:sp>
      <p:sp>
        <p:nvSpPr>
          <p:cNvPr id="4" name="Slide Number Placeholder 3"/>
          <p:cNvSpPr>
            <a:spLocks noGrp="1"/>
          </p:cNvSpPr>
          <p:nvPr>
            <p:ph type="sldNum" sz="quarter" idx="12"/>
          </p:nvPr>
        </p:nvSpPr>
        <p:spPr/>
        <p:txBody>
          <a:bodyPr/>
          <a:lstStyle/>
          <a:p>
            <a:fld id="{D57F1E4F-1CFF-5643-939E-217C01CDF565}" type="slidenum">
              <a:rPr lang="en-US" smtClean="0"/>
              <a:pPr/>
              <a:t>18</a:t>
            </a:fld>
            <a:endParaRPr lang="en-US" dirty="0"/>
          </a:p>
        </p:txBody>
      </p:sp>
      <p:sp>
        <p:nvSpPr>
          <p:cNvPr id="5" name="Footer Placeholder 4">
            <a:extLst>
              <a:ext uri="{FF2B5EF4-FFF2-40B4-BE49-F238E27FC236}">
                <a16:creationId xmlns:a16="http://schemas.microsoft.com/office/drawing/2014/main" id="{A0BB45D1-A168-4233-AF3D-1AC9ED34D76B}"/>
              </a:ext>
            </a:extLst>
          </p:cNvPr>
          <p:cNvSpPr>
            <a:spLocks noGrp="1"/>
          </p:cNvSpPr>
          <p:nvPr>
            <p:ph type="ftr" sz="quarter" idx="11"/>
          </p:nvPr>
        </p:nvSpPr>
        <p:spPr/>
        <p:txBody>
          <a:bodyPr/>
          <a:lstStyle/>
          <a:p>
            <a:r>
              <a:rPr lang="en-US"/>
              <a:t>©  Joe Belden 2022                 </a:t>
            </a:r>
            <a:endParaRPr lang="en-US" dirty="0"/>
          </a:p>
        </p:txBody>
      </p:sp>
    </p:spTree>
    <p:extLst>
      <p:ext uri="{BB962C8B-B14F-4D97-AF65-F5344CB8AC3E}">
        <p14:creationId xmlns:p14="http://schemas.microsoft.com/office/powerpoint/2010/main" val="18160756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D07264-35ED-4126-BE8E-0F5F56B9DDFD}"/>
              </a:ext>
            </a:extLst>
          </p:cNvPr>
          <p:cNvSpPr>
            <a:spLocks noGrp="1"/>
          </p:cNvSpPr>
          <p:nvPr>
            <p:ph type="title"/>
          </p:nvPr>
        </p:nvSpPr>
        <p:spPr/>
        <p:txBody>
          <a:bodyPr/>
          <a:lstStyle/>
          <a:p>
            <a:r>
              <a:rPr lang="en-US" dirty="0"/>
              <a:t>The Farm Bill   -- every five years</a:t>
            </a:r>
          </a:p>
        </p:txBody>
      </p:sp>
      <p:sp>
        <p:nvSpPr>
          <p:cNvPr id="3" name="Content Placeholder 2">
            <a:extLst>
              <a:ext uri="{FF2B5EF4-FFF2-40B4-BE49-F238E27FC236}">
                <a16:creationId xmlns:a16="http://schemas.microsoft.com/office/drawing/2014/main" id="{E3864C25-8E93-41CF-B799-255ACB0617BA}"/>
              </a:ext>
            </a:extLst>
          </p:cNvPr>
          <p:cNvSpPr>
            <a:spLocks noGrp="1"/>
          </p:cNvSpPr>
          <p:nvPr>
            <p:ph idx="1"/>
          </p:nvPr>
        </p:nvSpPr>
        <p:spPr/>
        <p:txBody>
          <a:bodyPr>
            <a:normAutofit/>
          </a:bodyPr>
          <a:lstStyle/>
          <a:p>
            <a:r>
              <a:rPr lang="en-US" sz="2400" dirty="0"/>
              <a:t>2018 bill is projected to cost $428 billion over 2019-2023 –</a:t>
            </a:r>
          </a:p>
          <a:p>
            <a:pPr lvl="1"/>
            <a:r>
              <a:rPr lang="en-US" sz="2200" dirty="0"/>
              <a:t>$326 billion to nutrition programs such as SNAP</a:t>
            </a:r>
            <a:endParaRPr lang="en-US" sz="2000" dirty="0"/>
          </a:p>
          <a:p>
            <a:pPr lvl="1"/>
            <a:r>
              <a:rPr lang="en-US" sz="2000" dirty="0"/>
              <a:t>$39 billion to crop insurance</a:t>
            </a:r>
          </a:p>
          <a:p>
            <a:pPr lvl="1"/>
            <a:r>
              <a:rPr lang="en-US" sz="2000" dirty="0"/>
              <a:t>$30 billion to commodity programs</a:t>
            </a:r>
          </a:p>
          <a:p>
            <a:pPr lvl="1"/>
            <a:r>
              <a:rPr lang="en-US" sz="2000" dirty="0"/>
              <a:t>$30 billion to conservation programs</a:t>
            </a:r>
          </a:p>
          <a:p>
            <a:pPr lvl="1"/>
            <a:r>
              <a:rPr lang="en-US" sz="2000" dirty="0"/>
              <a:t>$4 billion to </a:t>
            </a:r>
            <a:r>
              <a:rPr lang="en-US" sz="2000"/>
              <a:t>everything else</a:t>
            </a:r>
            <a:endParaRPr lang="en-US" sz="2200"/>
          </a:p>
        </p:txBody>
      </p:sp>
      <p:sp>
        <p:nvSpPr>
          <p:cNvPr id="4" name="Footer Placeholder 3">
            <a:extLst>
              <a:ext uri="{FF2B5EF4-FFF2-40B4-BE49-F238E27FC236}">
                <a16:creationId xmlns:a16="http://schemas.microsoft.com/office/drawing/2014/main" id="{45C646CB-B1D9-4809-A976-9EC382502E92}"/>
              </a:ext>
            </a:extLst>
          </p:cNvPr>
          <p:cNvSpPr>
            <a:spLocks noGrp="1"/>
          </p:cNvSpPr>
          <p:nvPr>
            <p:ph type="ftr" sz="quarter" idx="11"/>
          </p:nvPr>
        </p:nvSpPr>
        <p:spPr/>
        <p:txBody>
          <a:bodyPr/>
          <a:lstStyle/>
          <a:p>
            <a:r>
              <a:rPr lang="en-US"/>
              <a:t>©  Joe Belden 2022                 </a:t>
            </a:r>
            <a:endParaRPr lang="en-US" dirty="0"/>
          </a:p>
        </p:txBody>
      </p:sp>
      <p:sp>
        <p:nvSpPr>
          <p:cNvPr id="5" name="Slide Number Placeholder 4">
            <a:extLst>
              <a:ext uri="{FF2B5EF4-FFF2-40B4-BE49-F238E27FC236}">
                <a16:creationId xmlns:a16="http://schemas.microsoft.com/office/drawing/2014/main" id="{876A24A0-7DD2-449D-AA4E-06AD08893F42}"/>
              </a:ext>
            </a:extLst>
          </p:cNvPr>
          <p:cNvSpPr>
            <a:spLocks noGrp="1"/>
          </p:cNvSpPr>
          <p:nvPr>
            <p:ph type="sldNum" sz="quarter" idx="12"/>
          </p:nvPr>
        </p:nvSpPr>
        <p:spPr/>
        <p:txBody>
          <a:bodyPr/>
          <a:lstStyle/>
          <a:p>
            <a:fld id="{D57F1E4F-1CFF-5643-939E-217C01CDF565}" type="slidenum">
              <a:rPr lang="en-US" smtClean="0"/>
              <a:pPr/>
              <a:t>19</a:t>
            </a:fld>
            <a:endParaRPr lang="en-US" dirty="0"/>
          </a:p>
        </p:txBody>
      </p:sp>
    </p:spTree>
    <p:extLst>
      <p:ext uri="{BB962C8B-B14F-4D97-AF65-F5344CB8AC3E}">
        <p14:creationId xmlns:p14="http://schemas.microsoft.com/office/powerpoint/2010/main" val="9183066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BC762-9F4A-4248-904F-D0DE5F75F3C2}"/>
              </a:ext>
            </a:extLst>
          </p:cNvPr>
          <p:cNvSpPr>
            <a:spLocks noGrp="1"/>
          </p:cNvSpPr>
          <p:nvPr>
            <p:ph type="title"/>
          </p:nvPr>
        </p:nvSpPr>
        <p:spPr/>
        <p:txBody>
          <a:bodyPr/>
          <a:lstStyle/>
          <a:p>
            <a:r>
              <a:rPr lang="en-US" dirty="0"/>
              <a:t>And -- </a:t>
            </a:r>
          </a:p>
        </p:txBody>
      </p:sp>
      <p:sp>
        <p:nvSpPr>
          <p:cNvPr id="3" name="Content Placeholder 2">
            <a:extLst>
              <a:ext uri="{FF2B5EF4-FFF2-40B4-BE49-F238E27FC236}">
                <a16:creationId xmlns:a16="http://schemas.microsoft.com/office/drawing/2014/main" id="{E787F3F5-CDF7-43EE-89BA-D0FFF77CA8BF}"/>
              </a:ext>
            </a:extLst>
          </p:cNvPr>
          <p:cNvSpPr>
            <a:spLocks noGrp="1"/>
          </p:cNvSpPr>
          <p:nvPr>
            <p:ph idx="1"/>
          </p:nvPr>
        </p:nvSpPr>
        <p:spPr/>
        <p:txBody>
          <a:bodyPr>
            <a:normAutofit/>
          </a:bodyPr>
          <a:lstStyle/>
          <a:p>
            <a:pPr marL="0" indent="0">
              <a:buNone/>
            </a:pPr>
            <a:r>
              <a:rPr lang="en-US" sz="3600" dirty="0"/>
              <a:t>“Why should I care?”   Well, maybe not.  </a:t>
            </a:r>
          </a:p>
        </p:txBody>
      </p:sp>
      <p:sp>
        <p:nvSpPr>
          <p:cNvPr id="4" name="Footer Placeholder 3">
            <a:extLst>
              <a:ext uri="{FF2B5EF4-FFF2-40B4-BE49-F238E27FC236}">
                <a16:creationId xmlns:a16="http://schemas.microsoft.com/office/drawing/2014/main" id="{75A5B854-0D13-45B8-97D1-CC1E215A5E84}"/>
              </a:ext>
            </a:extLst>
          </p:cNvPr>
          <p:cNvSpPr>
            <a:spLocks noGrp="1"/>
          </p:cNvSpPr>
          <p:nvPr>
            <p:ph type="ftr" sz="quarter" idx="11"/>
          </p:nvPr>
        </p:nvSpPr>
        <p:spPr/>
        <p:txBody>
          <a:bodyPr/>
          <a:lstStyle/>
          <a:p>
            <a:r>
              <a:rPr lang="en-US"/>
              <a:t>©  Joe Belden 2022                 </a:t>
            </a:r>
            <a:endParaRPr lang="en-US" dirty="0"/>
          </a:p>
        </p:txBody>
      </p:sp>
      <p:sp>
        <p:nvSpPr>
          <p:cNvPr id="5" name="Slide Number Placeholder 4">
            <a:extLst>
              <a:ext uri="{FF2B5EF4-FFF2-40B4-BE49-F238E27FC236}">
                <a16:creationId xmlns:a16="http://schemas.microsoft.com/office/drawing/2014/main" id="{5E67C903-C3C0-4114-9732-1A871FB1B8A6}"/>
              </a:ext>
            </a:extLst>
          </p:cNvPr>
          <p:cNvSpPr>
            <a:spLocks noGrp="1"/>
          </p:cNvSpPr>
          <p:nvPr>
            <p:ph type="sldNum" sz="quarter" idx="12"/>
          </p:nvPr>
        </p:nvSpPr>
        <p:spPr/>
        <p:txBody>
          <a:bodyPr/>
          <a:lstStyle/>
          <a:p>
            <a:fld id="{D57F1E4F-1CFF-5643-939E-217C01CDF565}" type="slidenum">
              <a:rPr lang="en-US" smtClean="0"/>
              <a:pPr/>
              <a:t>2</a:t>
            </a:fld>
            <a:endParaRPr lang="en-US" dirty="0"/>
          </a:p>
        </p:txBody>
      </p:sp>
    </p:spTree>
    <p:extLst>
      <p:ext uri="{BB962C8B-B14F-4D97-AF65-F5344CB8AC3E}">
        <p14:creationId xmlns:p14="http://schemas.microsoft.com/office/powerpoint/2010/main" val="28124710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CBF40-CD26-4646-B4AC-C3719390C17D}"/>
              </a:ext>
            </a:extLst>
          </p:cNvPr>
          <p:cNvSpPr>
            <a:spLocks noGrp="1"/>
          </p:cNvSpPr>
          <p:nvPr>
            <p:ph type="title"/>
          </p:nvPr>
        </p:nvSpPr>
        <p:spPr/>
        <p:txBody>
          <a:bodyPr/>
          <a:lstStyle/>
          <a:p>
            <a:r>
              <a:rPr lang="en-US" dirty="0"/>
              <a:t>The Farm Bill – cont.    12 titles --</a:t>
            </a:r>
          </a:p>
        </p:txBody>
      </p:sp>
      <p:sp>
        <p:nvSpPr>
          <p:cNvPr id="3" name="Content Placeholder 2">
            <a:extLst>
              <a:ext uri="{FF2B5EF4-FFF2-40B4-BE49-F238E27FC236}">
                <a16:creationId xmlns:a16="http://schemas.microsoft.com/office/drawing/2014/main" id="{FAE04DEE-D2D9-4DC0-9448-F114DE5429F4}"/>
              </a:ext>
            </a:extLst>
          </p:cNvPr>
          <p:cNvSpPr>
            <a:spLocks noGrp="1"/>
          </p:cNvSpPr>
          <p:nvPr>
            <p:ph idx="1"/>
          </p:nvPr>
        </p:nvSpPr>
        <p:spPr/>
        <p:txBody>
          <a:bodyPr>
            <a:normAutofit fontScale="40000" lnSpcReduction="20000"/>
          </a:bodyPr>
          <a:lstStyle/>
          <a:p>
            <a:pPr marL="0" indent="0">
              <a:buNone/>
            </a:pPr>
            <a:r>
              <a:rPr lang="en-US" sz="4500" b="1" i="0" dirty="0">
                <a:effectLst/>
                <a:latin typeface="Source Sans Pro" panose="020B0503030403020204" pitchFamily="34" charset="0"/>
              </a:rPr>
              <a:t>Title 1: Commodities. </a:t>
            </a:r>
            <a:r>
              <a:rPr lang="en-US" sz="4500" b="0" i="0" dirty="0">
                <a:effectLst/>
                <a:latin typeface="Source Sans Pro" panose="020B0503030403020204" pitchFamily="34" charset="0"/>
              </a:rPr>
              <a:t> Title covers price and income support for the farmers who raise widely-produced and traded non-perishable crops, like corn, soybeans, wheat, and rice – as well as dairy and sugar. </a:t>
            </a:r>
            <a:r>
              <a:rPr lang="en-US" sz="4500" dirty="0">
                <a:latin typeface="Source Sans Pro" panose="020B0503030403020204" pitchFamily="34" charset="0"/>
              </a:rPr>
              <a:t>A</a:t>
            </a:r>
            <a:r>
              <a:rPr lang="en-US" sz="4500" b="0" i="0" dirty="0">
                <a:effectLst/>
                <a:latin typeface="Source Sans Pro" panose="020B0503030403020204" pitchFamily="34" charset="0"/>
              </a:rPr>
              <a:t>lso includes agricultural disaster assistance.</a:t>
            </a:r>
          </a:p>
          <a:p>
            <a:pPr marL="0" indent="0">
              <a:buNone/>
            </a:pPr>
            <a:r>
              <a:rPr lang="en-US" sz="4500" b="1" i="0" dirty="0">
                <a:effectLst/>
                <a:latin typeface="Source Sans Pro" panose="020B0503030403020204" pitchFamily="34" charset="0"/>
              </a:rPr>
              <a:t>Title 2: Conservation.  </a:t>
            </a:r>
            <a:r>
              <a:rPr lang="en-US" sz="4500" dirty="0">
                <a:latin typeface="Source Sans Pro" panose="020B0503030403020204" pitchFamily="34" charset="0"/>
              </a:rPr>
              <a:t>C</a:t>
            </a:r>
            <a:r>
              <a:rPr lang="en-US" sz="4500" b="0" i="0" dirty="0">
                <a:effectLst/>
                <a:latin typeface="Source Sans Pro" panose="020B0503030403020204" pitchFamily="34" charset="0"/>
              </a:rPr>
              <a:t>overs programs that help farmers implement natural resource conservation efforts on working lands like pasture and cropland as well as land retirement and easement programs. </a:t>
            </a:r>
          </a:p>
          <a:p>
            <a:pPr marL="0" indent="0">
              <a:buNone/>
            </a:pPr>
            <a:r>
              <a:rPr lang="en-US" sz="4500" b="0" i="0" dirty="0">
                <a:effectLst/>
                <a:latin typeface="Source Sans Pro" panose="020B0503030403020204" pitchFamily="34" charset="0"/>
              </a:rPr>
              <a:t> </a:t>
            </a:r>
            <a:r>
              <a:rPr lang="en-US" sz="4500" b="1" i="0" dirty="0">
                <a:effectLst/>
                <a:latin typeface="Source Sans Pro" panose="020B0503030403020204" pitchFamily="34" charset="0"/>
              </a:rPr>
              <a:t>Title 3: Trade</a:t>
            </a:r>
            <a:r>
              <a:rPr lang="en-US" sz="4500" b="0" i="0" dirty="0">
                <a:effectLst/>
                <a:latin typeface="Source Sans Pro" panose="020B0503030403020204" pitchFamily="34" charset="0"/>
              </a:rPr>
              <a:t>. The Trade title covers food export subsidy programs and international food aid programs.</a:t>
            </a:r>
          </a:p>
          <a:p>
            <a:pPr marL="0" indent="0">
              <a:buNone/>
            </a:pPr>
            <a:r>
              <a:rPr lang="en-US" sz="4500" b="1" i="0" dirty="0">
                <a:effectLst/>
                <a:latin typeface="Source Sans Pro" panose="020B0503030403020204" pitchFamily="34" charset="0"/>
              </a:rPr>
              <a:t>Title 4: Nutrition</a:t>
            </a:r>
            <a:r>
              <a:rPr lang="en-US" sz="4500" b="0" i="0" dirty="0">
                <a:effectLst/>
                <a:latin typeface="Source Sans Pro" panose="020B0503030403020204" pitchFamily="34" charset="0"/>
              </a:rPr>
              <a:t>.  </a:t>
            </a:r>
            <a:r>
              <a:rPr lang="en-US" sz="4500" dirty="0">
                <a:latin typeface="Source Sans Pro" panose="020B0503030403020204" pitchFamily="34" charset="0"/>
              </a:rPr>
              <a:t>C</a:t>
            </a:r>
            <a:r>
              <a:rPr lang="en-US" sz="4500" b="0" i="0" dirty="0">
                <a:effectLst/>
                <a:latin typeface="Source Sans Pro" panose="020B0503030403020204" pitchFamily="34" charset="0"/>
              </a:rPr>
              <a:t>overs the Supplemental Nutrition Assistance Program [SNAP] (formerly known as food stamps) and a variety of smaller nutrition programs to help low-income Americans afford food for their families.</a:t>
            </a:r>
          </a:p>
          <a:p>
            <a:pPr marL="0" indent="0">
              <a:buNone/>
            </a:pPr>
            <a:r>
              <a:rPr lang="en-US" sz="4500" b="1" i="0" dirty="0">
                <a:effectLst/>
                <a:latin typeface="Source Sans Pro" panose="020B0503030403020204" pitchFamily="34" charset="0"/>
              </a:rPr>
              <a:t>Title 5: Credit</a:t>
            </a:r>
            <a:r>
              <a:rPr lang="en-US" sz="4500" b="0" i="0" dirty="0">
                <a:effectLst/>
                <a:latin typeface="Source Sans Pro" panose="020B0503030403020204" pitchFamily="34" charset="0"/>
              </a:rPr>
              <a:t>.  The Credit title covers federal loan programs designed to help farmers access the financial credit (via direct loans as well as loan guarantees and other tools) they need to grow and sustain their farming operations</a:t>
            </a:r>
            <a:r>
              <a:rPr lang="en-US" sz="2600" b="0" i="0" dirty="0">
                <a:effectLst/>
                <a:latin typeface="Source Sans Pro" panose="020B0503030403020204" pitchFamily="34" charset="0"/>
              </a:rPr>
              <a:t>.</a:t>
            </a:r>
            <a:br>
              <a:rPr lang="en-US" sz="2600" dirty="0"/>
            </a:br>
            <a:r>
              <a:rPr lang="en-US" sz="2600" b="0" i="0" dirty="0">
                <a:solidFill>
                  <a:srgbClr val="000000"/>
                </a:solidFill>
                <a:effectLst/>
                <a:latin typeface="Source Sans Pro" panose="020B0503030403020204" pitchFamily="34" charset="0"/>
              </a:rPr>
              <a:t>, and veteran farmers and ranchers</a:t>
            </a:r>
            <a:r>
              <a:rPr lang="en-US" b="0" i="0" dirty="0">
                <a:solidFill>
                  <a:srgbClr val="000000"/>
                </a:solidFill>
                <a:effectLst/>
                <a:latin typeface="Source Sans Pro" panose="020B0503030403020204" pitchFamily="34" charset="0"/>
              </a:rPr>
              <a:t>, agricultural labor safety and workforce development, and livestock health.</a:t>
            </a:r>
            <a:endParaRPr lang="en-US" dirty="0"/>
          </a:p>
        </p:txBody>
      </p:sp>
      <p:sp>
        <p:nvSpPr>
          <p:cNvPr id="4" name="Footer Placeholder 3">
            <a:extLst>
              <a:ext uri="{FF2B5EF4-FFF2-40B4-BE49-F238E27FC236}">
                <a16:creationId xmlns:a16="http://schemas.microsoft.com/office/drawing/2014/main" id="{0B9EC56E-F317-4857-8622-AFD7F6CCC716}"/>
              </a:ext>
            </a:extLst>
          </p:cNvPr>
          <p:cNvSpPr>
            <a:spLocks noGrp="1"/>
          </p:cNvSpPr>
          <p:nvPr>
            <p:ph type="ftr" sz="quarter" idx="11"/>
          </p:nvPr>
        </p:nvSpPr>
        <p:spPr/>
        <p:txBody>
          <a:bodyPr/>
          <a:lstStyle/>
          <a:p>
            <a:r>
              <a:rPr lang="en-US"/>
              <a:t>©  Joe Belden 2022                 </a:t>
            </a:r>
            <a:endParaRPr lang="en-US" dirty="0"/>
          </a:p>
        </p:txBody>
      </p:sp>
      <p:sp>
        <p:nvSpPr>
          <p:cNvPr id="5" name="Slide Number Placeholder 4">
            <a:extLst>
              <a:ext uri="{FF2B5EF4-FFF2-40B4-BE49-F238E27FC236}">
                <a16:creationId xmlns:a16="http://schemas.microsoft.com/office/drawing/2014/main" id="{45DD3B9F-4463-4E3C-8D62-DF1453A8DE6F}"/>
              </a:ext>
            </a:extLst>
          </p:cNvPr>
          <p:cNvSpPr>
            <a:spLocks noGrp="1"/>
          </p:cNvSpPr>
          <p:nvPr>
            <p:ph type="sldNum" sz="quarter" idx="12"/>
          </p:nvPr>
        </p:nvSpPr>
        <p:spPr/>
        <p:txBody>
          <a:bodyPr/>
          <a:lstStyle/>
          <a:p>
            <a:fld id="{D57F1E4F-1CFF-5643-939E-217C01CDF565}" type="slidenum">
              <a:rPr lang="en-US" smtClean="0"/>
              <a:pPr/>
              <a:t>20</a:t>
            </a:fld>
            <a:endParaRPr lang="en-US" dirty="0"/>
          </a:p>
        </p:txBody>
      </p:sp>
    </p:spTree>
    <p:extLst>
      <p:ext uri="{BB962C8B-B14F-4D97-AF65-F5344CB8AC3E}">
        <p14:creationId xmlns:p14="http://schemas.microsoft.com/office/powerpoint/2010/main" val="8714822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3133A-9BDD-4915-AD87-48ADAEDFF087}"/>
              </a:ext>
            </a:extLst>
          </p:cNvPr>
          <p:cNvSpPr>
            <a:spLocks noGrp="1"/>
          </p:cNvSpPr>
          <p:nvPr>
            <p:ph type="title"/>
          </p:nvPr>
        </p:nvSpPr>
        <p:spPr/>
        <p:txBody>
          <a:bodyPr/>
          <a:lstStyle/>
          <a:p>
            <a:r>
              <a:rPr lang="en-US" dirty="0"/>
              <a:t>Farm Bill – cont.</a:t>
            </a:r>
          </a:p>
        </p:txBody>
      </p:sp>
      <p:sp>
        <p:nvSpPr>
          <p:cNvPr id="3" name="Content Placeholder 2">
            <a:extLst>
              <a:ext uri="{FF2B5EF4-FFF2-40B4-BE49-F238E27FC236}">
                <a16:creationId xmlns:a16="http://schemas.microsoft.com/office/drawing/2014/main" id="{056B696F-F658-4EC0-A49E-9F3F404E9016}"/>
              </a:ext>
            </a:extLst>
          </p:cNvPr>
          <p:cNvSpPr>
            <a:spLocks noGrp="1"/>
          </p:cNvSpPr>
          <p:nvPr>
            <p:ph idx="1"/>
          </p:nvPr>
        </p:nvSpPr>
        <p:spPr/>
        <p:txBody>
          <a:bodyPr>
            <a:normAutofit/>
          </a:bodyPr>
          <a:lstStyle/>
          <a:p>
            <a:r>
              <a:rPr lang="en-US" sz="1800" b="1" i="0" dirty="0">
                <a:effectLst/>
                <a:latin typeface="Source Sans Pro" panose="020B0503030403020204" pitchFamily="34" charset="0"/>
              </a:rPr>
              <a:t>Title 6: Rural Development</a:t>
            </a:r>
            <a:r>
              <a:rPr lang="en-US" sz="1800" b="0" i="0" dirty="0">
                <a:effectLst/>
                <a:latin typeface="Source Sans Pro" panose="020B0503030403020204" pitchFamily="34" charset="0"/>
              </a:rPr>
              <a:t>.  The Rural Development title covers programs that help foster rural economic growth through rural business and community development (including farm businesses) as well as rural housing, and infrastructure.</a:t>
            </a:r>
            <a:br>
              <a:rPr lang="en-US" sz="1800" dirty="0"/>
            </a:br>
            <a:r>
              <a:rPr lang="en-US" sz="1800" b="1" i="0" dirty="0">
                <a:effectLst/>
                <a:latin typeface="Source Sans Pro" panose="020B0503030403020204" pitchFamily="34" charset="0"/>
              </a:rPr>
              <a:t>Title 7: Research, Extension, and Related Matters.</a:t>
            </a:r>
            <a:r>
              <a:rPr lang="en-US" sz="1800" b="0" i="0" dirty="0">
                <a:effectLst/>
                <a:latin typeface="Source Sans Pro" panose="020B0503030403020204" pitchFamily="34" charset="0"/>
              </a:rPr>
              <a:t>  The Research title covers farm and food research, education, and extension programs designed to support innovation, from federal labs and state university-affiliated research to vital training for the next generation of farmers and ranchers.</a:t>
            </a:r>
            <a:br>
              <a:rPr lang="en-US" sz="1800" dirty="0"/>
            </a:br>
            <a:r>
              <a:rPr lang="en-US" b="1" i="0" dirty="0">
                <a:effectLst/>
                <a:latin typeface="Source Sans Pro" panose="020B0503030403020204" pitchFamily="34" charset="0"/>
              </a:rPr>
              <a:t>Title 8: Forestry. </a:t>
            </a:r>
            <a:r>
              <a:rPr lang="en-US" b="0" i="0" dirty="0">
                <a:effectLst/>
                <a:latin typeface="Source Sans Pro" panose="020B0503030403020204" pitchFamily="34" charset="0"/>
              </a:rPr>
              <a:t> The Forestry title covers forest-specific conservation programs that help farmers and rural communities to be stewards of forest resources.</a:t>
            </a:r>
            <a:br>
              <a:rPr lang="en-US" dirty="0"/>
            </a:br>
            <a:r>
              <a:rPr lang="en-US" b="1" i="0" dirty="0">
                <a:effectLst/>
                <a:latin typeface="Source Sans Pro" panose="020B0503030403020204" pitchFamily="34" charset="0"/>
              </a:rPr>
              <a:t>Title 9:  Energy.</a:t>
            </a:r>
            <a:r>
              <a:rPr lang="en-US" b="0" i="0" dirty="0">
                <a:effectLst/>
                <a:latin typeface="Source Sans Pro" panose="020B0503030403020204" pitchFamily="34" charset="0"/>
              </a:rPr>
              <a:t>  The Energy title covers programs that encourage growing and processing crops for biofuel, help farmers, ranchers and business owners install renewable energy systems, and support research related to energy.</a:t>
            </a:r>
            <a:br>
              <a:rPr lang="en-US" dirty="0"/>
            </a:br>
            <a:endParaRPr lang="en-US" dirty="0"/>
          </a:p>
        </p:txBody>
      </p:sp>
      <p:sp>
        <p:nvSpPr>
          <p:cNvPr id="4" name="Footer Placeholder 3">
            <a:extLst>
              <a:ext uri="{FF2B5EF4-FFF2-40B4-BE49-F238E27FC236}">
                <a16:creationId xmlns:a16="http://schemas.microsoft.com/office/drawing/2014/main" id="{3001C028-B385-4146-A0E0-2D8D07C2E7A0}"/>
              </a:ext>
            </a:extLst>
          </p:cNvPr>
          <p:cNvSpPr>
            <a:spLocks noGrp="1"/>
          </p:cNvSpPr>
          <p:nvPr>
            <p:ph type="ftr" sz="quarter" idx="11"/>
          </p:nvPr>
        </p:nvSpPr>
        <p:spPr/>
        <p:txBody>
          <a:bodyPr/>
          <a:lstStyle/>
          <a:p>
            <a:r>
              <a:rPr lang="en-US"/>
              <a:t>©  Joe Belden 2022                 </a:t>
            </a:r>
            <a:endParaRPr lang="en-US" dirty="0"/>
          </a:p>
        </p:txBody>
      </p:sp>
      <p:sp>
        <p:nvSpPr>
          <p:cNvPr id="5" name="Slide Number Placeholder 4">
            <a:extLst>
              <a:ext uri="{FF2B5EF4-FFF2-40B4-BE49-F238E27FC236}">
                <a16:creationId xmlns:a16="http://schemas.microsoft.com/office/drawing/2014/main" id="{CAD34E5F-FBB5-4A9F-8EDF-E19BBA2D7B42}"/>
              </a:ext>
            </a:extLst>
          </p:cNvPr>
          <p:cNvSpPr>
            <a:spLocks noGrp="1"/>
          </p:cNvSpPr>
          <p:nvPr>
            <p:ph type="sldNum" sz="quarter" idx="12"/>
          </p:nvPr>
        </p:nvSpPr>
        <p:spPr/>
        <p:txBody>
          <a:bodyPr/>
          <a:lstStyle/>
          <a:p>
            <a:fld id="{D57F1E4F-1CFF-5643-939E-217C01CDF565}" type="slidenum">
              <a:rPr lang="en-US" smtClean="0"/>
              <a:pPr/>
              <a:t>21</a:t>
            </a:fld>
            <a:endParaRPr lang="en-US" dirty="0"/>
          </a:p>
        </p:txBody>
      </p:sp>
    </p:spTree>
    <p:extLst>
      <p:ext uri="{BB962C8B-B14F-4D97-AF65-F5344CB8AC3E}">
        <p14:creationId xmlns:p14="http://schemas.microsoft.com/office/powerpoint/2010/main" val="41326035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566E1-C837-4691-BC4B-D6E7DD639637}"/>
              </a:ext>
            </a:extLst>
          </p:cNvPr>
          <p:cNvSpPr>
            <a:spLocks noGrp="1"/>
          </p:cNvSpPr>
          <p:nvPr>
            <p:ph type="title"/>
          </p:nvPr>
        </p:nvSpPr>
        <p:spPr/>
        <p:txBody>
          <a:bodyPr/>
          <a:lstStyle/>
          <a:p>
            <a:r>
              <a:rPr lang="en-US" dirty="0"/>
              <a:t>Farm bill – cont.</a:t>
            </a:r>
          </a:p>
        </p:txBody>
      </p:sp>
      <p:sp>
        <p:nvSpPr>
          <p:cNvPr id="3" name="Content Placeholder 2">
            <a:extLst>
              <a:ext uri="{FF2B5EF4-FFF2-40B4-BE49-F238E27FC236}">
                <a16:creationId xmlns:a16="http://schemas.microsoft.com/office/drawing/2014/main" id="{1F051FE7-2143-467C-96FC-2352BB8FD94D}"/>
              </a:ext>
            </a:extLst>
          </p:cNvPr>
          <p:cNvSpPr>
            <a:spLocks noGrp="1"/>
          </p:cNvSpPr>
          <p:nvPr>
            <p:ph idx="1"/>
          </p:nvPr>
        </p:nvSpPr>
        <p:spPr/>
        <p:txBody>
          <a:bodyPr/>
          <a:lstStyle/>
          <a:p>
            <a:r>
              <a:rPr lang="en-US" b="1" i="0" dirty="0">
                <a:effectLst/>
                <a:latin typeface="Source Sans Pro" panose="020B0503030403020204" pitchFamily="34" charset="0"/>
              </a:rPr>
              <a:t>Title 10: Horticulture. </a:t>
            </a:r>
            <a:r>
              <a:rPr lang="en-US" b="0" i="0" dirty="0">
                <a:effectLst/>
                <a:latin typeface="Source Sans Pro" panose="020B0503030403020204" pitchFamily="34" charset="0"/>
              </a:rPr>
              <a:t>The Horticulture title covers farmers market and local food programs, funding for research and infrastructure for fruits, vegetables and other horticultural crops, and organic farming and certification programs.</a:t>
            </a:r>
            <a:br>
              <a:rPr lang="en-US" dirty="0"/>
            </a:br>
            <a:r>
              <a:rPr lang="en-US" b="1" i="0" dirty="0">
                <a:effectLst/>
                <a:latin typeface="Source Sans Pro" panose="020B0503030403020204" pitchFamily="34" charset="0"/>
              </a:rPr>
              <a:t>Title 11: Crop Insurance.</a:t>
            </a:r>
            <a:r>
              <a:rPr lang="en-US" b="0" i="0" dirty="0">
                <a:effectLst/>
                <a:latin typeface="Source Sans Pro" panose="020B0503030403020204" pitchFamily="34" charset="0"/>
              </a:rPr>
              <a:t>  The Crop Insurance title provides premium subsidies to farmers and subsidies to the private crop insurance companies who provide federal crop insurance to farmers to protect against losses in yield, crop revenue, or whole farm revenue. The title also provides USDA’s Risk Management Agency (RMA) with the authority to research, develop, and modify insurance policies.</a:t>
            </a:r>
            <a:br>
              <a:rPr lang="en-US" dirty="0"/>
            </a:br>
            <a:r>
              <a:rPr lang="en-US" b="1" i="0" dirty="0">
                <a:effectLst/>
                <a:latin typeface="Source Sans Pro" panose="020B0503030403020204" pitchFamily="34" charset="0"/>
              </a:rPr>
              <a:t>Title 12: Miscellaneous.</a:t>
            </a:r>
            <a:r>
              <a:rPr lang="en-US" b="0" i="0" dirty="0">
                <a:effectLst/>
                <a:latin typeface="Source Sans Pro" panose="020B0503030403020204" pitchFamily="34" charset="0"/>
              </a:rPr>
              <a:t>  The Miscellaneous title is a bit of a catch-all.  The current title brings together six advocacy and outreach areas, including beginning, socially disadvantaged</a:t>
            </a:r>
            <a:endParaRPr lang="en-US" dirty="0"/>
          </a:p>
        </p:txBody>
      </p:sp>
      <p:sp>
        <p:nvSpPr>
          <p:cNvPr id="4" name="Footer Placeholder 3">
            <a:extLst>
              <a:ext uri="{FF2B5EF4-FFF2-40B4-BE49-F238E27FC236}">
                <a16:creationId xmlns:a16="http://schemas.microsoft.com/office/drawing/2014/main" id="{47FF0CB0-5171-4AF5-B97F-8FAA31CE3D47}"/>
              </a:ext>
            </a:extLst>
          </p:cNvPr>
          <p:cNvSpPr>
            <a:spLocks noGrp="1"/>
          </p:cNvSpPr>
          <p:nvPr>
            <p:ph type="ftr" sz="quarter" idx="11"/>
          </p:nvPr>
        </p:nvSpPr>
        <p:spPr/>
        <p:txBody>
          <a:bodyPr/>
          <a:lstStyle/>
          <a:p>
            <a:r>
              <a:rPr lang="en-US"/>
              <a:t>©  Joe Belden 2022                 </a:t>
            </a:r>
            <a:endParaRPr lang="en-US" dirty="0"/>
          </a:p>
        </p:txBody>
      </p:sp>
      <p:sp>
        <p:nvSpPr>
          <p:cNvPr id="5" name="Slide Number Placeholder 4">
            <a:extLst>
              <a:ext uri="{FF2B5EF4-FFF2-40B4-BE49-F238E27FC236}">
                <a16:creationId xmlns:a16="http://schemas.microsoft.com/office/drawing/2014/main" id="{ACA9C235-2C06-4C76-871C-61A028FD7EA8}"/>
              </a:ext>
            </a:extLst>
          </p:cNvPr>
          <p:cNvSpPr>
            <a:spLocks noGrp="1"/>
          </p:cNvSpPr>
          <p:nvPr>
            <p:ph type="sldNum" sz="quarter" idx="12"/>
          </p:nvPr>
        </p:nvSpPr>
        <p:spPr/>
        <p:txBody>
          <a:bodyPr/>
          <a:lstStyle/>
          <a:p>
            <a:fld id="{D57F1E4F-1CFF-5643-939E-217C01CDF565}" type="slidenum">
              <a:rPr lang="en-US" smtClean="0"/>
              <a:pPr/>
              <a:t>22</a:t>
            </a:fld>
            <a:endParaRPr lang="en-US" dirty="0"/>
          </a:p>
        </p:txBody>
      </p:sp>
    </p:spTree>
    <p:extLst>
      <p:ext uri="{BB962C8B-B14F-4D97-AF65-F5344CB8AC3E}">
        <p14:creationId xmlns:p14="http://schemas.microsoft.com/office/powerpoint/2010/main" val="24487695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C80E6-D834-478D-80D0-3D5E4286D38C}"/>
              </a:ext>
            </a:extLst>
          </p:cNvPr>
          <p:cNvSpPr>
            <a:spLocks noGrp="1"/>
          </p:cNvSpPr>
          <p:nvPr>
            <p:ph type="title"/>
          </p:nvPr>
        </p:nvSpPr>
        <p:spPr/>
        <p:txBody>
          <a:bodyPr/>
          <a:lstStyle/>
          <a:p>
            <a:r>
              <a:rPr lang="en-US" dirty="0"/>
              <a:t>What is USDA -- ?</a:t>
            </a:r>
          </a:p>
        </p:txBody>
      </p:sp>
      <p:sp>
        <p:nvSpPr>
          <p:cNvPr id="3" name="Content Placeholder 2">
            <a:extLst>
              <a:ext uri="{FF2B5EF4-FFF2-40B4-BE49-F238E27FC236}">
                <a16:creationId xmlns:a16="http://schemas.microsoft.com/office/drawing/2014/main" id="{DDA6F4F8-16DB-452C-8010-4409B42FDA6D}"/>
              </a:ext>
            </a:extLst>
          </p:cNvPr>
          <p:cNvSpPr>
            <a:spLocks noGrp="1"/>
          </p:cNvSpPr>
          <p:nvPr>
            <p:ph idx="1"/>
          </p:nvPr>
        </p:nvSpPr>
        <p:spPr/>
        <p:txBody>
          <a:bodyPr>
            <a:normAutofit lnSpcReduction="10000"/>
          </a:bodyPr>
          <a:lstStyle/>
          <a:p>
            <a:pPr algn="l"/>
            <a:r>
              <a:rPr lang="en-US" sz="2000" b="0" i="0" dirty="0">
                <a:solidFill>
                  <a:srgbClr val="000000"/>
                </a:solidFill>
                <a:effectLst/>
                <a:highlight>
                  <a:srgbClr val="00FFFF"/>
                </a:highlight>
                <a:latin typeface="Source Sans Pro" panose="020B0503030403020204" pitchFamily="34" charset="0"/>
              </a:rPr>
              <a:t>We provide leadership on food, agriculture, natural resources, rural development, nutrition, and related issues based on public policy, the best available science, and effective management.</a:t>
            </a:r>
          </a:p>
          <a:p>
            <a:pPr algn="l"/>
            <a:r>
              <a:rPr lang="en-US" sz="2000" b="0" i="0" dirty="0">
                <a:solidFill>
                  <a:srgbClr val="000000"/>
                </a:solidFill>
                <a:effectLst/>
                <a:highlight>
                  <a:srgbClr val="00FFFF"/>
                </a:highlight>
                <a:latin typeface="Source Sans Pro" panose="020B0503030403020204" pitchFamily="34" charset="0"/>
              </a:rPr>
              <a:t>We have a vision to provide economic opportunity through innovation, helping rural America to thrive; to promote agriculture production that better nourishes Americans while also helping feed others throughout the world; and to preserve our Nation's natural resources through conservation, restored forests, improved watersheds, and healthy private working lands.</a:t>
            </a:r>
            <a:endParaRPr lang="en-US" sz="2000" b="1" i="0" dirty="0">
              <a:solidFill>
                <a:srgbClr val="000000"/>
              </a:solidFill>
              <a:effectLst/>
              <a:highlight>
                <a:srgbClr val="00FFFF"/>
              </a:highlight>
              <a:latin typeface="Source Sans Pro" panose="020B0503030403020204" pitchFamily="34" charset="0"/>
            </a:endParaRPr>
          </a:p>
          <a:p>
            <a:pPr algn="l"/>
            <a:r>
              <a:rPr lang="en-US" sz="2000" b="0" i="0" dirty="0">
                <a:solidFill>
                  <a:srgbClr val="000000"/>
                </a:solidFill>
                <a:effectLst/>
                <a:highlight>
                  <a:srgbClr val="00FFFF"/>
                </a:highlight>
                <a:latin typeface="Source Sans Pro" panose="020B0503030403020204" pitchFamily="34" charset="0"/>
              </a:rPr>
              <a:t>The U.S. Department of Agriculture (USDA) is made up of 29 agencies and offices with nearly 100,000 employees who serve the American people at more than 4,500 locations across the country and abroad.</a:t>
            </a:r>
          </a:p>
          <a:p>
            <a:endParaRPr lang="en-US" dirty="0"/>
          </a:p>
        </p:txBody>
      </p:sp>
      <p:sp>
        <p:nvSpPr>
          <p:cNvPr id="4" name="Footer Placeholder 3">
            <a:extLst>
              <a:ext uri="{FF2B5EF4-FFF2-40B4-BE49-F238E27FC236}">
                <a16:creationId xmlns:a16="http://schemas.microsoft.com/office/drawing/2014/main" id="{2CB5DB67-E139-4BF3-96BD-43C8968B6BBD}"/>
              </a:ext>
            </a:extLst>
          </p:cNvPr>
          <p:cNvSpPr>
            <a:spLocks noGrp="1"/>
          </p:cNvSpPr>
          <p:nvPr>
            <p:ph type="ftr" sz="quarter" idx="11"/>
          </p:nvPr>
        </p:nvSpPr>
        <p:spPr/>
        <p:txBody>
          <a:bodyPr/>
          <a:lstStyle/>
          <a:p>
            <a:r>
              <a:rPr lang="en-US"/>
              <a:t>©  Joe Belden 2022                 </a:t>
            </a:r>
            <a:endParaRPr lang="en-US" dirty="0"/>
          </a:p>
        </p:txBody>
      </p:sp>
      <p:sp>
        <p:nvSpPr>
          <p:cNvPr id="5" name="Slide Number Placeholder 4">
            <a:extLst>
              <a:ext uri="{FF2B5EF4-FFF2-40B4-BE49-F238E27FC236}">
                <a16:creationId xmlns:a16="http://schemas.microsoft.com/office/drawing/2014/main" id="{74723134-212F-4882-B8F3-6D29231CD11B}"/>
              </a:ext>
            </a:extLst>
          </p:cNvPr>
          <p:cNvSpPr>
            <a:spLocks noGrp="1"/>
          </p:cNvSpPr>
          <p:nvPr>
            <p:ph type="sldNum" sz="quarter" idx="12"/>
          </p:nvPr>
        </p:nvSpPr>
        <p:spPr/>
        <p:txBody>
          <a:bodyPr/>
          <a:lstStyle/>
          <a:p>
            <a:fld id="{D57F1E4F-1CFF-5643-939E-217C01CDF565}" type="slidenum">
              <a:rPr lang="en-US" smtClean="0"/>
              <a:pPr/>
              <a:t>23</a:t>
            </a:fld>
            <a:endParaRPr lang="en-US" dirty="0"/>
          </a:p>
        </p:txBody>
      </p:sp>
    </p:spTree>
    <p:extLst>
      <p:ext uri="{BB962C8B-B14F-4D97-AF65-F5344CB8AC3E}">
        <p14:creationId xmlns:p14="http://schemas.microsoft.com/office/powerpoint/2010/main" val="31411419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4CD7A-66B8-4D0F-9FD1-52C97DF8DA67}"/>
              </a:ext>
            </a:extLst>
          </p:cNvPr>
          <p:cNvSpPr>
            <a:spLocks noGrp="1"/>
          </p:cNvSpPr>
          <p:nvPr>
            <p:ph type="title"/>
          </p:nvPr>
        </p:nvSpPr>
        <p:spPr/>
        <p:txBody>
          <a:bodyPr/>
          <a:lstStyle/>
          <a:p>
            <a:r>
              <a:rPr lang="en-US" dirty="0"/>
              <a:t>USDA mission areas --  </a:t>
            </a:r>
            <a:r>
              <a:rPr lang="en-US" sz="2800" dirty="0"/>
              <a:t>each </a:t>
            </a:r>
            <a:r>
              <a:rPr lang="en-US" sz="2800"/>
              <a:t>with subagencies</a:t>
            </a:r>
            <a:endParaRPr lang="en-US" sz="2800" dirty="0"/>
          </a:p>
        </p:txBody>
      </p:sp>
      <p:sp>
        <p:nvSpPr>
          <p:cNvPr id="3" name="Content Placeholder 2">
            <a:extLst>
              <a:ext uri="{FF2B5EF4-FFF2-40B4-BE49-F238E27FC236}">
                <a16:creationId xmlns:a16="http://schemas.microsoft.com/office/drawing/2014/main" id="{C6AED3B1-8EC6-475A-87AB-9A1F36CFF6AD}"/>
              </a:ext>
            </a:extLst>
          </p:cNvPr>
          <p:cNvSpPr>
            <a:spLocks noGrp="1"/>
          </p:cNvSpPr>
          <p:nvPr>
            <p:ph idx="1"/>
          </p:nvPr>
        </p:nvSpPr>
        <p:spPr/>
        <p:txBody>
          <a:bodyPr/>
          <a:lstStyle/>
          <a:p>
            <a:r>
              <a:rPr lang="en-US" dirty="0"/>
              <a:t>Farm production and conservation</a:t>
            </a:r>
          </a:p>
          <a:p>
            <a:r>
              <a:rPr lang="en-US" dirty="0"/>
              <a:t>Food, nutrition and consumer services</a:t>
            </a:r>
          </a:p>
          <a:p>
            <a:r>
              <a:rPr lang="en-US" dirty="0"/>
              <a:t>Food safety</a:t>
            </a:r>
          </a:p>
          <a:p>
            <a:r>
              <a:rPr lang="en-US" dirty="0"/>
              <a:t>Marketing and regulatory programs</a:t>
            </a:r>
          </a:p>
          <a:p>
            <a:r>
              <a:rPr lang="en-US" dirty="0"/>
              <a:t>Natural resources and environment</a:t>
            </a:r>
          </a:p>
          <a:p>
            <a:r>
              <a:rPr lang="en-US" dirty="0"/>
              <a:t>Research, education and economics</a:t>
            </a:r>
          </a:p>
          <a:p>
            <a:r>
              <a:rPr lang="en-US" dirty="0"/>
              <a:t>Rural development</a:t>
            </a:r>
          </a:p>
          <a:p>
            <a:r>
              <a:rPr lang="en-US" dirty="0"/>
              <a:t>Trade and foreign agricultural affairs     (e.g., FAS)</a:t>
            </a:r>
          </a:p>
        </p:txBody>
      </p:sp>
      <p:sp>
        <p:nvSpPr>
          <p:cNvPr id="4" name="Footer Placeholder 3">
            <a:extLst>
              <a:ext uri="{FF2B5EF4-FFF2-40B4-BE49-F238E27FC236}">
                <a16:creationId xmlns:a16="http://schemas.microsoft.com/office/drawing/2014/main" id="{6A1554B5-20EB-4244-B0F3-08C8D319F50C}"/>
              </a:ext>
            </a:extLst>
          </p:cNvPr>
          <p:cNvSpPr>
            <a:spLocks noGrp="1"/>
          </p:cNvSpPr>
          <p:nvPr>
            <p:ph type="ftr" sz="quarter" idx="11"/>
          </p:nvPr>
        </p:nvSpPr>
        <p:spPr/>
        <p:txBody>
          <a:bodyPr/>
          <a:lstStyle/>
          <a:p>
            <a:r>
              <a:rPr lang="en-US"/>
              <a:t>©  Joe Belden 2022                 </a:t>
            </a:r>
            <a:endParaRPr lang="en-US" dirty="0"/>
          </a:p>
        </p:txBody>
      </p:sp>
      <p:sp>
        <p:nvSpPr>
          <p:cNvPr id="5" name="Slide Number Placeholder 4">
            <a:extLst>
              <a:ext uri="{FF2B5EF4-FFF2-40B4-BE49-F238E27FC236}">
                <a16:creationId xmlns:a16="http://schemas.microsoft.com/office/drawing/2014/main" id="{9CF7CFFD-AD50-41F9-9E50-47822A300A33}"/>
              </a:ext>
            </a:extLst>
          </p:cNvPr>
          <p:cNvSpPr>
            <a:spLocks noGrp="1"/>
          </p:cNvSpPr>
          <p:nvPr>
            <p:ph type="sldNum" sz="quarter" idx="12"/>
          </p:nvPr>
        </p:nvSpPr>
        <p:spPr/>
        <p:txBody>
          <a:bodyPr/>
          <a:lstStyle/>
          <a:p>
            <a:fld id="{D57F1E4F-1CFF-5643-939E-217C01CDF565}" type="slidenum">
              <a:rPr lang="en-US" smtClean="0"/>
              <a:pPr/>
              <a:t>24</a:t>
            </a:fld>
            <a:endParaRPr lang="en-US" dirty="0"/>
          </a:p>
        </p:txBody>
      </p:sp>
    </p:spTree>
    <p:extLst>
      <p:ext uri="{BB962C8B-B14F-4D97-AF65-F5344CB8AC3E}">
        <p14:creationId xmlns:p14="http://schemas.microsoft.com/office/powerpoint/2010/main" val="5460953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A8005-0283-48B1-BDD6-D50289BBC999}"/>
              </a:ext>
            </a:extLst>
          </p:cNvPr>
          <p:cNvSpPr>
            <a:spLocks noGrp="1"/>
          </p:cNvSpPr>
          <p:nvPr>
            <p:ph type="title"/>
          </p:nvPr>
        </p:nvSpPr>
        <p:spPr>
          <a:xfrm>
            <a:off x="810000" y="447188"/>
            <a:ext cx="10571998" cy="1878762"/>
          </a:xfrm>
        </p:spPr>
        <p:txBody>
          <a:bodyPr/>
          <a:lstStyle/>
          <a:p>
            <a:r>
              <a:rPr lang="en-US" sz="1800" b="1" i="0" dirty="0">
                <a:solidFill>
                  <a:schemeClr val="tx1"/>
                </a:solidFill>
                <a:effectLst/>
                <a:latin typeface="Open Sans" panose="020B0606030504020204" pitchFamily="34" charset="0"/>
              </a:rPr>
              <a:t>Greg Sparks et al., </a:t>
            </a:r>
            <a:r>
              <a:rPr lang="en-US" sz="1800" b="1" i="1" dirty="0">
                <a:solidFill>
                  <a:schemeClr val="tx1"/>
                </a:solidFill>
                <a:effectLst/>
                <a:latin typeface="Open Sans" panose="020B0606030504020204" pitchFamily="34" charset="0"/>
              </a:rPr>
              <a:t>COVID-19 Vaccine Monitor: Differences in Vaccine Attitudes Between Rural, Suburban, and Urban Areas</a:t>
            </a:r>
            <a:r>
              <a:rPr lang="en-US" sz="1800" b="1" i="0" dirty="0">
                <a:solidFill>
                  <a:schemeClr val="tx1"/>
                </a:solidFill>
                <a:effectLst/>
                <a:latin typeface="Open Sans" panose="020B0606030504020204" pitchFamily="34" charset="0"/>
              </a:rPr>
              <a:t>, KFF, 22 Dec. 2021</a:t>
            </a:r>
            <a:br>
              <a:rPr lang="en-US" sz="1800" b="1" i="0" dirty="0">
                <a:solidFill>
                  <a:schemeClr val="tx1"/>
                </a:solidFill>
                <a:effectLst/>
                <a:latin typeface="Open Sans" panose="020B0606030504020204" pitchFamily="34" charset="0"/>
              </a:rPr>
            </a:br>
            <a:r>
              <a:rPr lang="en-US" sz="1800" b="1" i="0" dirty="0">
                <a:solidFill>
                  <a:schemeClr val="tx1"/>
                </a:solidFill>
                <a:effectLst/>
                <a:latin typeface="Open Sans" panose="020B0606030504020204" pitchFamily="34" charset="0"/>
              </a:rPr>
              <a:t>https://www.kff.org/coronavirus-covid-19/poll-finding/kff-covid-19-vaccine-monitor-vaccine-attitudes-rural-suburban-urban/</a:t>
            </a:r>
            <a:br>
              <a:rPr lang="en-US" b="1" i="0" dirty="0">
                <a:solidFill>
                  <a:srgbClr val="393D40"/>
                </a:solidFill>
                <a:effectLst/>
                <a:latin typeface="Open Sans" panose="020B0606030504020204" pitchFamily="34" charset="0"/>
              </a:rPr>
            </a:br>
            <a:endParaRPr lang="en-US" dirty="0"/>
          </a:p>
        </p:txBody>
      </p:sp>
      <p:sp>
        <p:nvSpPr>
          <p:cNvPr id="3" name="Content Placeholder 2">
            <a:extLst>
              <a:ext uri="{FF2B5EF4-FFF2-40B4-BE49-F238E27FC236}">
                <a16:creationId xmlns:a16="http://schemas.microsoft.com/office/drawing/2014/main" id="{E7AF9208-6DDB-4D9F-A695-0BED0E6DD4A0}"/>
              </a:ext>
            </a:extLst>
          </p:cNvPr>
          <p:cNvSpPr>
            <a:spLocks noGrp="1"/>
          </p:cNvSpPr>
          <p:nvPr>
            <p:ph idx="1"/>
          </p:nvPr>
        </p:nvSpPr>
        <p:spPr/>
        <p:txBody>
          <a:bodyPr/>
          <a:lstStyle/>
          <a:p>
            <a:pPr marL="0" indent="0">
              <a:buNone/>
            </a:pPr>
            <a:r>
              <a:rPr lang="en-US" u="sng" dirty="0"/>
              <a:t>Definitely won’t get vac.				Already gotten vac.</a:t>
            </a:r>
          </a:p>
          <a:p>
            <a:pPr marL="0" indent="0">
              <a:buNone/>
            </a:pPr>
            <a:r>
              <a:rPr lang="en-US" dirty="0"/>
              <a:t>Rural			21	%						67	%								    Suburban		16							70      									   Urban			8							79	</a:t>
            </a:r>
          </a:p>
          <a:p>
            <a:pPr marL="0" indent="0">
              <a:buNone/>
            </a:pPr>
            <a:r>
              <a:rPr lang="en-US" u="sng" dirty="0"/>
              <a:t>Vac., already got booster			Vac., definitely get booster			Total                 </a:t>
            </a:r>
            <a:r>
              <a:rPr lang="en-US" dirty="0"/>
              <a:t>Rural			14							29							43	          Suburban		14							23							37                    Urban			18							25							43					                                               </a:t>
            </a:r>
          </a:p>
        </p:txBody>
      </p:sp>
      <p:sp>
        <p:nvSpPr>
          <p:cNvPr id="4" name="Footer Placeholder 3">
            <a:extLst>
              <a:ext uri="{FF2B5EF4-FFF2-40B4-BE49-F238E27FC236}">
                <a16:creationId xmlns:a16="http://schemas.microsoft.com/office/drawing/2014/main" id="{B8D12060-2F33-470F-841D-CDFB908D99FD}"/>
              </a:ext>
            </a:extLst>
          </p:cNvPr>
          <p:cNvSpPr>
            <a:spLocks noGrp="1"/>
          </p:cNvSpPr>
          <p:nvPr>
            <p:ph type="ftr" sz="quarter" idx="11"/>
          </p:nvPr>
        </p:nvSpPr>
        <p:spPr/>
        <p:txBody>
          <a:bodyPr/>
          <a:lstStyle/>
          <a:p>
            <a:r>
              <a:rPr lang="en-US"/>
              <a:t>©  Joe Belden 2022                 </a:t>
            </a:r>
            <a:endParaRPr lang="en-US" dirty="0"/>
          </a:p>
        </p:txBody>
      </p:sp>
      <p:sp>
        <p:nvSpPr>
          <p:cNvPr id="5" name="Slide Number Placeholder 4">
            <a:extLst>
              <a:ext uri="{FF2B5EF4-FFF2-40B4-BE49-F238E27FC236}">
                <a16:creationId xmlns:a16="http://schemas.microsoft.com/office/drawing/2014/main" id="{0D07AB27-3292-4E4F-9B51-B0E1B7A54156}"/>
              </a:ext>
            </a:extLst>
          </p:cNvPr>
          <p:cNvSpPr>
            <a:spLocks noGrp="1"/>
          </p:cNvSpPr>
          <p:nvPr>
            <p:ph type="sldNum" sz="quarter" idx="12"/>
          </p:nvPr>
        </p:nvSpPr>
        <p:spPr/>
        <p:txBody>
          <a:bodyPr/>
          <a:lstStyle/>
          <a:p>
            <a:fld id="{D57F1E4F-1CFF-5643-939E-217C01CDF565}" type="slidenum">
              <a:rPr lang="en-US" smtClean="0"/>
              <a:pPr/>
              <a:t>25</a:t>
            </a:fld>
            <a:endParaRPr lang="en-US" dirty="0"/>
          </a:p>
        </p:txBody>
      </p:sp>
    </p:spTree>
    <p:extLst>
      <p:ext uri="{BB962C8B-B14F-4D97-AF65-F5344CB8AC3E}">
        <p14:creationId xmlns:p14="http://schemas.microsoft.com/office/powerpoint/2010/main" val="15013820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000" y="447188"/>
            <a:ext cx="10571998" cy="1381612"/>
          </a:xfrm>
        </p:spPr>
        <p:txBody>
          <a:bodyPr/>
          <a:lstStyle/>
          <a:p>
            <a:r>
              <a:rPr lang="en-US" dirty="0"/>
              <a:t>Trump won rural voters.  Clinton won urban.</a:t>
            </a:r>
          </a:p>
        </p:txBody>
      </p:sp>
      <p:sp>
        <p:nvSpPr>
          <p:cNvPr id="3" name="Content Placeholder 2"/>
          <p:cNvSpPr>
            <a:spLocks noGrp="1"/>
          </p:cNvSpPr>
          <p:nvPr>
            <p:ph idx="1"/>
          </p:nvPr>
        </p:nvSpPr>
        <p:spPr>
          <a:xfrm>
            <a:off x="1103476" y="2199861"/>
            <a:ext cx="10554574" cy="3935895"/>
          </a:xfrm>
        </p:spPr>
        <p:txBody>
          <a:bodyPr>
            <a:normAutofit fontScale="55000" lnSpcReduction="20000"/>
          </a:bodyPr>
          <a:lstStyle/>
          <a:p>
            <a:pPr marL="0" indent="0">
              <a:buNone/>
            </a:pPr>
            <a:endParaRPr lang="en-US" i="1" dirty="0"/>
          </a:p>
          <a:p>
            <a:pPr marL="0" indent="0">
              <a:buNone/>
            </a:pPr>
            <a:r>
              <a:rPr lang="en-US" sz="4200" i="1" dirty="0"/>
              <a:t>PERCENT OF VOTE		RURAL		SUBURBAN		URBAN		</a:t>
            </a:r>
          </a:p>
          <a:p>
            <a:r>
              <a:rPr lang="en-US" sz="4200" dirty="0"/>
              <a:t>Trump				   	62				50			    	  35	</a:t>
            </a:r>
          </a:p>
          <a:p>
            <a:r>
              <a:rPr lang="en-US" sz="4200" dirty="0"/>
              <a:t>Clinton				   	34				45		             59</a:t>
            </a:r>
          </a:p>
          <a:p>
            <a:pPr marL="0" indent="0">
              <a:buNone/>
            </a:pPr>
            <a:endParaRPr lang="en-US" sz="2900" i="1" dirty="0"/>
          </a:p>
          <a:p>
            <a:pPr marL="0" indent="0">
              <a:buNone/>
            </a:pPr>
            <a:r>
              <a:rPr lang="en-US" sz="3000" b="1" dirty="0"/>
              <a:t>Source:  Rich Morin, “Behind Trump’s win in rural white America: Women joined men in backing him,” Pew Research Center, 17 Nov. 2016</a:t>
            </a:r>
          </a:p>
          <a:p>
            <a:pPr marL="0" indent="0">
              <a:buNone/>
            </a:pPr>
            <a:endParaRPr lang="en-US" b="1" dirty="0"/>
          </a:p>
          <a:p>
            <a:pPr marL="0" indent="0">
              <a:buNone/>
            </a:pPr>
            <a:r>
              <a:rPr lang="en-US" sz="4400" dirty="0"/>
              <a:t>BUT NOTE:  Some suburban and exurban areas are rural.  “Rural” has too many definitions -- metro/nonmetro counties, micropolitan small cities, rural/urban, federal programs, etc.</a:t>
            </a:r>
          </a:p>
          <a:p>
            <a:pPr marL="0" indent="0">
              <a:buNone/>
            </a:pPr>
            <a:endParaRPr lang="en-US" dirty="0"/>
          </a:p>
          <a:p>
            <a:pPr marL="0" indent="0">
              <a:buNone/>
            </a:pPr>
            <a:endParaRPr lang="en-US" b="1" dirty="0"/>
          </a:p>
          <a:p>
            <a:pPr marL="0" indent="0">
              <a:buNone/>
            </a:pP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26</a:t>
            </a:fld>
            <a:endParaRPr lang="en-US" dirty="0"/>
          </a:p>
        </p:txBody>
      </p:sp>
      <p:sp>
        <p:nvSpPr>
          <p:cNvPr id="5" name="Footer Placeholder 4">
            <a:extLst>
              <a:ext uri="{FF2B5EF4-FFF2-40B4-BE49-F238E27FC236}">
                <a16:creationId xmlns:a16="http://schemas.microsoft.com/office/drawing/2014/main" id="{62551BF7-BFE8-46DA-9F58-A2A7017F0F38}"/>
              </a:ext>
            </a:extLst>
          </p:cNvPr>
          <p:cNvSpPr>
            <a:spLocks noGrp="1"/>
          </p:cNvSpPr>
          <p:nvPr>
            <p:ph type="ftr" sz="quarter" idx="11"/>
          </p:nvPr>
        </p:nvSpPr>
        <p:spPr/>
        <p:txBody>
          <a:bodyPr/>
          <a:lstStyle/>
          <a:p>
            <a:r>
              <a:rPr lang="en-US"/>
              <a:t>©  Joe Belden 2022                 </a:t>
            </a:r>
            <a:endParaRPr lang="en-US" dirty="0"/>
          </a:p>
        </p:txBody>
      </p:sp>
    </p:spTree>
    <p:extLst>
      <p:ext uri="{BB962C8B-B14F-4D97-AF65-F5344CB8AC3E}">
        <p14:creationId xmlns:p14="http://schemas.microsoft.com/office/powerpoint/2010/main" val="13508340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000" y="447188"/>
            <a:ext cx="10571998" cy="1381612"/>
          </a:xfrm>
        </p:spPr>
        <p:txBody>
          <a:bodyPr/>
          <a:lstStyle/>
          <a:p>
            <a:r>
              <a:rPr lang="en-US" dirty="0"/>
              <a:t>Trump won white voters, men and </a:t>
            </a:r>
            <a:br>
              <a:rPr lang="en-US" dirty="0"/>
            </a:br>
            <a:r>
              <a:rPr lang="en-US" dirty="0"/>
              <a:t>women</a:t>
            </a:r>
          </a:p>
        </p:txBody>
      </p:sp>
      <p:sp>
        <p:nvSpPr>
          <p:cNvPr id="3" name="Content Placeholder 2"/>
          <p:cNvSpPr>
            <a:spLocks noGrp="1"/>
          </p:cNvSpPr>
          <p:nvPr>
            <p:ph idx="1"/>
          </p:nvPr>
        </p:nvSpPr>
        <p:spPr>
          <a:xfrm>
            <a:off x="818712" y="1828800"/>
            <a:ext cx="10554574" cy="4257675"/>
          </a:xfrm>
        </p:spPr>
        <p:txBody>
          <a:bodyPr>
            <a:normAutofit lnSpcReduction="10000"/>
          </a:bodyPr>
          <a:lstStyle/>
          <a:p>
            <a:pPr marL="0" indent="0">
              <a:buNone/>
            </a:pPr>
            <a:r>
              <a:rPr lang="en-US" i="1" dirty="0"/>
              <a:t>								     </a:t>
            </a:r>
            <a:r>
              <a:rPr lang="en-US" sz="2800" i="1" dirty="0"/>
              <a:t>WHITE			     WHITE		     ALL</a:t>
            </a:r>
          </a:p>
          <a:p>
            <a:pPr marL="0" indent="0">
              <a:buNone/>
            </a:pPr>
            <a:r>
              <a:rPr lang="en-US" sz="2800" i="1" dirty="0"/>
              <a:t>PERCENT OF VOTE	        RURAL 	 	       ALL 	      VOTERS				</a:t>
            </a:r>
            <a:endParaRPr lang="en-US" sz="2800" dirty="0"/>
          </a:p>
          <a:p>
            <a:r>
              <a:rPr lang="en-US" sz="2800" dirty="0"/>
              <a:t>Trump  --   Women		  62				   53			    	  43</a:t>
            </a:r>
          </a:p>
          <a:p>
            <a:pPr marL="0" indent="0">
              <a:buNone/>
            </a:pPr>
            <a:r>
              <a:rPr lang="en-US" sz="2800" dirty="0"/>
              <a:t>	                 Men			  72				   63				  53</a:t>
            </a:r>
          </a:p>
          <a:p>
            <a:pPr marL="0" indent="0">
              <a:buNone/>
            </a:pPr>
            <a:endParaRPr lang="en-US" sz="2800" dirty="0"/>
          </a:p>
          <a:p>
            <a:r>
              <a:rPr lang="en-US" sz="2800" dirty="0"/>
              <a:t>Clinton  -- Women		  34				   43				  54</a:t>
            </a:r>
          </a:p>
          <a:p>
            <a:pPr marL="0" indent="0">
              <a:buNone/>
            </a:pPr>
            <a:r>
              <a:rPr lang="en-US" sz="2800" dirty="0"/>
              <a:t>			   	   Men			  24				   31				  42</a:t>
            </a:r>
          </a:p>
        </p:txBody>
      </p:sp>
      <p:sp>
        <p:nvSpPr>
          <p:cNvPr id="4" name="Slide Number Placeholder 3"/>
          <p:cNvSpPr>
            <a:spLocks noGrp="1"/>
          </p:cNvSpPr>
          <p:nvPr>
            <p:ph type="sldNum" sz="quarter" idx="12"/>
          </p:nvPr>
        </p:nvSpPr>
        <p:spPr/>
        <p:txBody>
          <a:bodyPr/>
          <a:lstStyle/>
          <a:p>
            <a:fld id="{D57F1E4F-1CFF-5643-939E-217C01CDF565}" type="slidenum">
              <a:rPr lang="en-US" smtClean="0"/>
              <a:pPr/>
              <a:t>27</a:t>
            </a:fld>
            <a:endParaRPr lang="en-US" dirty="0"/>
          </a:p>
        </p:txBody>
      </p:sp>
      <p:sp>
        <p:nvSpPr>
          <p:cNvPr id="5" name="Footer Placeholder 4">
            <a:extLst>
              <a:ext uri="{FF2B5EF4-FFF2-40B4-BE49-F238E27FC236}">
                <a16:creationId xmlns:a16="http://schemas.microsoft.com/office/drawing/2014/main" id="{CE495381-44DB-4808-8BA5-BD73B9B94860}"/>
              </a:ext>
            </a:extLst>
          </p:cNvPr>
          <p:cNvSpPr>
            <a:spLocks noGrp="1"/>
          </p:cNvSpPr>
          <p:nvPr>
            <p:ph type="ftr" sz="quarter" idx="11"/>
          </p:nvPr>
        </p:nvSpPr>
        <p:spPr/>
        <p:txBody>
          <a:bodyPr/>
          <a:lstStyle/>
          <a:p>
            <a:r>
              <a:rPr lang="en-US"/>
              <a:t>©  Joe Belden 2022                 </a:t>
            </a:r>
            <a:endParaRPr lang="en-US" dirty="0"/>
          </a:p>
        </p:txBody>
      </p:sp>
    </p:spTree>
    <p:extLst>
      <p:ext uri="{BB962C8B-B14F-4D97-AF65-F5344CB8AC3E}">
        <p14:creationId xmlns:p14="http://schemas.microsoft.com/office/powerpoint/2010/main" val="33614000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4953A-AD4F-4B0A-A46C-268CAF2D42E8}"/>
              </a:ext>
            </a:extLst>
          </p:cNvPr>
          <p:cNvSpPr>
            <a:spLocks noGrp="1"/>
          </p:cNvSpPr>
          <p:nvPr>
            <p:ph type="title"/>
          </p:nvPr>
        </p:nvSpPr>
        <p:spPr/>
        <p:txBody>
          <a:bodyPr/>
          <a:lstStyle/>
          <a:p>
            <a:r>
              <a:rPr lang="en-US" dirty="0"/>
              <a:t>West Virginia – an example</a:t>
            </a:r>
          </a:p>
        </p:txBody>
      </p:sp>
      <p:sp>
        <p:nvSpPr>
          <p:cNvPr id="3" name="Content Placeholder 2">
            <a:extLst>
              <a:ext uri="{FF2B5EF4-FFF2-40B4-BE49-F238E27FC236}">
                <a16:creationId xmlns:a16="http://schemas.microsoft.com/office/drawing/2014/main" id="{87395616-9D9D-42DD-AECB-6E239F5C6E5A}"/>
              </a:ext>
            </a:extLst>
          </p:cNvPr>
          <p:cNvSpPr>
            <a:spLocks noGrp="1"/>
          </p:cNvSpPr>
          <p:nvPr>
            <p:ph idx="1"/>
          </p:nvPr>
        </p:nvSpPr>
        <p:spPr/>
        <p:txBody>
          <a:bodyPr>
            <a:noAutofit/>
          </a:bodyPr>
          <a:lstStyle/>
          <a:p>
            <a:r>
              <a:rPr lang="en-US" sz="2400" dirty="0"/>
              <a:t>One of only 2 states with Trump winning in all counties.</a:t>
            </a:r>
          </a:p>
          <a:p>
            <a:r>
              <a:rPr lang="en-US" sz="2400" dirty="0"/>
              <a:t>Used to be a mostly Democratic state.  In 13 Presidential elections in WV from 1932 through1996, the Democrat won 10.  The Republican won 3 times in 2</a:t>
            </a:r>
            <a:r>
              <a:rPr lang="en-US" sz="2400" baseline="30000" dirty="0"/>
              <a:t>nd</a:t>
            </a:r>
            <a:r>
              <a:rPr lang="en-US" sz="2400" dirty="0"/>
              <a:t> term landslides – 1956, 1972, and 1984.  Even Dukakis in 1988 and Humphrey in 1968 won the state.</a:t>
            </a:r>
          </a:p>
          <a:p>
            <a:r>
              <a:rPr lang="en-US" sz="2400" dirty="0"/>
              <a:t>But then in 2000 and thereafter, the Republican presidential candidate won with increasing margins.  Trump’s total was almost 70%.</a:t>
            </a:r>
          </a:p>
          <a:p>
            <a:r>
              <a:rPr lang="en-US" sz="2400" dirty="0"/>
              <a:t>HUH?  WHAT HAS HAPPENED?    </a:t>
            </a:r>
          </a:p>
        </p:txBody>
      </p:sp>
      <p:sp>
        <p:nvSpPr>
          <p:cNvPr id="4" name="Footer Placeholder 3">
            <a:extLst>
              <a:ext uri="{FF2B5EF4-FFF2-40B4-BE49-F238E27FC236}">
                <a16:creationId xmlns:a16="http://schemas.microsoft.com/office/drawing/2014/main" id="{DFB6A5FC-1847-4962-A441-8DB6869CAE67}"/>
              </a:ext>
            </a:extLst>
          </p:cNvPr>
          <p:cNvSpPr>
            <a:spLocks noGrp="1"/>
          </p:cNvSpPr>
          <p:nvPr>
            <p:ph type="ftr" sz="quarter" idx="11"/>
          </p:nvPr>
        </p:nvSpPr>
        <p:spPr/>
        <p:txBody>
          <a:bodyPr/>
          <a:lstStyle/>
          <a:p>
            <a:r>
              <a:rPr lang="en-US"/>
              <a:t>©  Joe Belden 2022                 </a:t>
            </a:r>
            <a:endParaRPr lang="en-US" dirty="0"/>
          </a:p>
        </p:txBody>
      </p:sp>
      <p:sp>
        <p:nvSpPr>
          <p:cNvPr id="5" name="Slide Number Placeholder 4">
            <a:extLst>
              <a:ext uri="{FF2B5EF4-FFF2-40B4-BE49-F238E27FC236}">
                <a16:creationId xmlns:a16="http://schemas.microsoft.com/office/drawing/2014/main" id="{4BAE332B-B621-45CB-98CC-18A302283661}"/>
              </a:ext>
            </a:extLst>
          </p:cNvPr>
          <p:cNvSpPr>
            <a:spLocks noGrp="1"/>
          </p:cNvSpPr>
          <p:nvPr>
            <p:ph type="sldNum" sz="quarter" idx="12"/>
          </p:nvPr>
        </p:nvSpPr>
        <p:spPr/>
        <p:txBody>
          <a:bodyPr/>
          <a:lstStyle/>
          <a:p>
            <a:fld id="{D57F1E4F-1CFF-5643-939E-217C01CDF565}" type="slidenum">
              <a:rPr lang="en-US" smtClean="0"/>
              <a:pPr/>
              <a:t>28</a:t>
            </a:fld>
            <a:endParaRPr lang="en-US" dirty="0"/>
          </a:p>
        </p:txBody>
      </p:sp>
    </p:spTree>
    <p:extLst>
      <p:ext uri="{BB962C8B-B14F-4D97-AF65-F5344CB8AC3E}">
        <p14:creationId xmlns:p14="http://schemas.microsoft.com/office/powerpoint/2010/main" val="14908904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EB894-1D7D-4786-9419-60A11BD8815B}"/>
              </a:ext>
            </a:extLst>
          </p:cNvPr>
          <p:cNvSpPr>
            <a:spLocks noGrp="1"/>
          </p:cNvSpPr>
          <p:nvPr>
            <p:ph type="title"/>
          </p:nvPr>
        </p:nvSpPr>
        <p:spPr/>
        <p:txBody>
          <a:bodyPr/>
          <a:lstStyle/>
          <a:p>
            <a:r>
              <a:rPr lang="en-US" dirty="0"/>
              <a:t>November 2018 results</a:t>
            </a:r>
          </a:p>
        </p:txBody>
      </p:sp>
      <p:sp>
        <p:nvSpPr>
          <p:cNvPr id="3" name="Content Placeholder 2">
            <a:extLst>
              <a:ext uri="{FF2B5EF4-FFF2-40B4-BE49-F238E27FC236}">
                <a16:creationId xmlns:a16="http://schemas.microsoft.com/office/drawing/2014/main" id="{A1690249-FFF8-4FE4-8630-DEFE9314840A}"/>
              </a:ext>
            </a:extLst>
          </p:cNvPr>
          <p:cNvSpPr>
            <a:spLocks noGrp="1"/>
          </p:cNvSpPr>
          <p:nvPr>
            <p:ph idx="1"/>
          </p:nvPr>
        </p:nvSpPr>
        <p:spPr>
          <a:xfrm>
            <a:off x="818712" y="2222287"/>
            <a:ext cx="10554574" cy="4020469"/>
          </a:xfrm>
        </p:spPr>
        <p:txBody>
          <a:bodyPr>
            <a:normAutofit/>
          </a:bodyPr>
          <a:lstStyle/>
          <a:p>
            <a:pPr marL="0" indent="0">
              <a:buNone/>
            </a:pPr>
            <a:r>
              <a:rPr lang="en-US" sz="2800" dirty="0"/>
              <a:t>Statewide Democratic candidates in red or purple states won if they got 40% or more of the rural vote.  E.g., Dem governors in KS and WI got </a:t>
            </a:r>
            <a:r>
              <a:rPr lang="en-US" sz="2800" b="1" dirty="0"/>
              <a:t>52% and 41% </a:t>
            </a:r>
            <a:r>
              <a:rPr lang="en-US" sz="2800" dirty="0"/>
              <a:t>of the rural vote – </a:t>
            </a:r>
            <a:r>
              <a:rPr lang="en-US" sz="2800" u="sng" dirty="0"/>
              <a:t>and won</a:t>
            </a:r>
            <a:r>
              <a:rPr lang="en-US" sz="2800" dirty="0"/>
              <a:t>.  Losing Dem gubernatorial candidates in FL and GA got </a:t>
            </a:r>
            <a:r>
              <a:rPr lang="en-US" sz="2800" b="1" dirty="0"/>
              <a:t>15% and 28% </a:t>
            </a:r>
            <a:r>
              <a:rPr lang="en-US" sz="2800" dirty="0"/>
              <a:t>of the rural vote.  </a:t>
            </a:r>
          </a:p>
          <a:p>
            <a:endParaRPr lang="en-US" dirty="0"/>
          </a:p>
          <a:p>
            <a:pPr marL="0" indent="0">
              <a:buNone/>
            </a:pPr>
            <a:endParaRPr lang="en-US" dirty="0"/>
          </a:p>
        </p:txBody>
      </p:sp>
      <p:sp>
        <p:nvSpPr>
          <p:cNvPr id="4" name="Footer Placeholder 3">
            <a:extLst>
              <a:ext uri="{FF2B5EF4-FFF2-40B4-BE49-F238E27FC236}">
                <a16:creationId xmlns:a16="http://schemas.microsoft.com/office/drawing/2014/main" id="{C84446E8-AC53-4F27-B721-84E05B08FD58}"/>
              </a:ext>
            </a:extLst>
          </p:cNvPr>
          <p:cNvSpPr>
            <a:spLocks noGrp="1"/>
          </p:cNvSpPr>
          <p:nvPr>
            <p:ph type="ftr" sz="quarter" idx="11"/>
          </p:nvPr>
        </p:nvSpPr>
        <p:spPr/>
        <p:txBody>
          <a:bodyPr/>
          <a:lstStyle/>
          <a:p>
            <a:r>
              <a:rPr lang="en-US"/>
              <a:t>©  Joe Belden 2022                 </a:t>
            </a:r>
            <a:endParaRPr lang="en-US" dirty="0"/>
          </a:p>
        </p:txBody>
      </p:sp>
      <p:sp>
        <p:nvSpPr>
          <p:cNvPr id="5" name="Slide Number Placeholder 4">
            <a:extLst>
              <a:ext uri="{FF2B5EF4-FFF2-40B4-BE49-F238E27FC236}">
                <a16:creationId xmlns:a16="http://schemas.microsoft.com/office/drawing/2014/main" id="{277D118B-B7B0-4A58-8EC1-9CC45180DF5D}"/>
              </a:ext>
            </a:extLst>
          </p:cNvPr>
          <p:cNvSpPr>
            <a:spLocks noGrp="1"/>
          </p:cNvSpPr>
          <p:nvPr>
            <p:ph type="sldNum" sz="quarter" idx="12"/>
          </p:nvPr>
        </p:nvSpPr>
        <p:spPr/>
        <p:txBody>
          <a:bodyPr/>
          <a:lstStyle/>
          <a:p>
            <a:fld id="{D57F1E4F-1CFF-5643-939E-217C01CDF565}" type="slidenum">
              <a:rPr lang="en-US" smtClean="0"/>
              <a:pPr/>
              <a:t>29</a:t>
            </a:fld>
            <a:endParaRPr lang="en-US" dirty="0"/>
          </a:p>
        </p:txBody>
      </p:sp>
    </p:spTree>
    <p:extLst>
      <p:ext uri="{BB962C8B-B14F-4D97-AF65-F5344CB8AC3E}">
        <p14:creationId xmlns:p14="http://schemas.microsoft.com/office/powerpoint/2010/main" val="33232385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000" y="447188"/>
            <a:ext cx="10571998" cy="1230692"/>
          </a:xfrm>
        </p:spPr>
        <p:txBody>
          <a:bodyPr/>
          <a:lstStyle/>
          <a:p>
            <a:r>
              <a:rPr lang="en-US" dirty="0"/>
              <a:t>One reason?  Declining Democratic strength in rural areas</a:t>
            </a:r>
          </a:p>
        </p:txBody>
      </p:sp>
      <p:sp>
        <p:nvSpPr>
          <p:cNvPr id="3" name="Content Placeholder 2"/>
          <p:cNvSpPr>
            <a:spLocks noGrp="1"/>
          </p:cNvSpPr>
          <p:nvPr>
            <p:ph idx="1"/>
          </p:nvPr>
        </p:nvSpPr>
        <p:spPr>
          <a:xfrm>
            <a:off x="818712" y="2379216"/>
            <a:ext cx="10554574" cy="3479582"/>
          </a:xfrm>
        </p:spPr>
        <p:txBody>
          <a:bodyPr>
            <a:normAutofit/>
          </a:bodyPr>
          <a:lstStyle/>
          <a:p>
            <a:r>
              <a:rPr lang="en-US" sz="2400" dirty="0"/>
              <a:t>Democratic Presidential candidates have become progressively stronger in large and “mega” cities – and progressively weaker in small towns and rural areas.  Dems have become the urban party and </a:t>
            </a:r>
            <a:r>
              <a:rPr lang="en-US" sz="2400" dirty="0" err="1"/>
              <a:t>Repubs</a:t>
            </a:r>
            <a:r>
              <a:rPr lang="en-US" sz="2400" dirty="0"/>
              <a:t> the rural party.</a:t>
            </a:r>
          </a:p>
          <a:p>
            <a:endParaRPr lang="en-US" sz="2400" dirty="0"/>
          </a:p>
          <a:p>
            <a:r>
              <a:rPr lang="en-US" sz="2400" dirty="0"/>
              <a:t>Bill Clinton in 1992 and 1996 won over 50% of rural and small-town votes.  Hillary Clinton in 2016 won only 30% in rural and 34% in small towns.  </a:t>
            </a:r>
          </a:p>
        </p:txBody>
      </p:sp>
      <p:sp>
        <p:nvSpPr>
          <p:cNvPr id="4" name="Slide Number Placeholder 3"/>
          <p:cNvSpPr>
            <a:spLocks noGrp="1"/>
          </p:cNvSpPr>
          <p:nvPr>
            <p:ph type="sldNum" sz="quarter" idx="12"/>
          </p:nvPr>
        </p:nvSpPr>
        <p:spPr/>
        <p:txBody>
          <a:bodyPr/>
          <a:lstStyle/>
          <a:p>
            <a:fld id="{D57F1E4F-1CFF-5643-939E-217C01CDF565}" type="slidenum">
              <a:rPr lang="en-US" smtClean="0"/>
              <a:pPr/>
              <a:t>3</a:t>
            </a:fld>
            <a:endParaRPr lang="en-US" dirty="0"/>
          </a:p>
        </p:txBody>
      </p:sp>
      <p:sp>
        <p:nvSpPr>
          <p:cNvPr id="5" name="Footer Placeholder 4">
            <a:extLst>
              <a:ext uri="{FF2B5EF4-FFF2-40B4-BE49-F238E27FC236}">
                <a16:creationId xmlns:a16="http://schemas.microsoft.com/office/drawing/2014/main" id="{C4D202F7-48CD-4CFD-80A6-6603675400BF}"/>
              </a:ext>
            </a:extLst>
          </p:cNvPr>
          <p:cNvSpPr>
            <a:spLocks noGrp="1"/>
          </p:cNvSpPr>
          <p:nvPr>
            <p:ph type="ftr" sz="quarter" idx="11"/>
          </p:nvPr>
        </p:nvSpPr>
        <p:spPr/>
        <p:txBody>
          <a:bodyPr/>
          <a:lstStyle/>
          <a:p>
            <a:r>
              <a:rPr lang="en-US"/>
              <a:t>©  Joe Belden 2022                 </a:t>
            </a:r>
            <a:endParaRPr lang="en-US" dirty="0"/>
          </a:p>
        </p:txBody>
      </p:sp>
    </p:spTree>
    <p:extLst>
      <p:ext uri="{BB962C8B-B14F-4D97-AF65-F5344CB8AC3E}">
        <p14:creationId xmlns:p14="http://schemas.microsoft.com/office/powerpoint/2010/main" val="20657895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4A75E-DFAD-4B57-AC1E-14417917E81F}"/>
              </a:ext>
            </a:extLst>
          </p:cNvPr>
          <p:cNvSpPr>
            <a:spLocks noGrp="1"/>
          </p:cNvSpPr>
          <p:nvPr>
            <p:ph type="title"/>
          </p:nvPr>
        </p:nvSpPr>
        <p:spPr>
          <a:xfrm>
            <a:off x="810000" y="927037"/>
            <a:ext cx="10571998" cy="972783"/>
          </a:xfrm>
        </p:spPr>
        <p:txBody>
          <a:bodyPr/>
          <a:lstStyle/>
          <a:p>
            <a:r>
              <a:rPr lang="en-US" dirty="0"/>
              <a:t>One indicator of being left behind and pissed off</a:t>
            </a:r>
          </a:p>
        </p:txBody>
      </p:sp>
      <p:sp>
        <p:nvSpPr>
          <p:cNvPr id="3" name="Content Placeholder 2">
            <a:extLst>
              <a:ext uri="{FF2B5EF4-FFF2-40B4-BE49-F238E27FC236}">
                <a16:creationId xmlns:a16="http://schemas.microsoft.com/office/drawing/2014/main" id="{0D109463-A50B-4A25-8881-BFC9FDC7766C}"/>
              </a:ext>
            </a:extLst>
          </p:cNvPr>
          <p:cNvSpPr>
            <a:spLocks noGrp="1"/>
          </p:cNvSpPr>
          <p:nvPr>
            <p:ph idx="1"/>
          </p:nvPr>
        </p:nvSpPr>
        <p:spPr>
          <a:xfrm>
            <a:off x="818712" y="2112885"/>
            <a:ext cx="10554574" cy="3745913"/>
          </a:xfrm>
        </p:spPr>
        <p:txBody>
          <a:bodyPr>
            <a:normAutofit fontScale="92500" lnSpcReduction="10000"/>
          </a:bodyPr>
          <a:lstStyle/>
          <a:p>
            <a:pPr marL="0" indent="0">
              <a:buNone/>
            </a:pPr>
            <a:r>
              <a:rPr lang="en-US" sz="2400" dirty="0"/>
              <a:t>Philanthropic grant making        </a:t>
            </a:r>
            <a:r>
              <a:rPr lang="en-US" sz="2000" dirty="0"/>
              <a:t>Per capita grant making 2010-2014</a:t>
            </a:r>
          </a:p>
          <a:p>
            <a:pPr marL="0" indent="0">
              <a:buNone/>
            </a:pPr>
            <a:r>
              <a:rPr lang="en-US" sz="2000" dirty="0"/>
              <a:t>	Mississippi Delta &amp; AL Black Belt			$  41</a:t>
            </a:r>
          </a:p>
          <a:p>
            <a:pPr marL="0" indent="0">
              <a:buNone/>
            </a:pPr>
            <a:r>
              <a:rPr lang="en-US" sz="2000" dirty="0"/>
              <a:t>	Coal &amp; Low Country					$  43</a:t>
            </a:r>
          </a:p>
          <a:p>
            <a:pPr marL="0" indent="0">
              <a:buNone/>
            </a:pPr>
            <a:r>
              <a:rPr lang="en-US" sz="2000" dirty="0"/>
              <a:t>	Rio Grande Valley						$  92</a:t>
            </a:r>
          </a:p>
          <a:p>
            <a:pPr marL="0" indent="0">
              <a:buNone/>
            </a:pPr>
            <a:r>
              <a:rPr lang="en-US" sz="2000" dirty="0"/>
              <a:t>	United States							$  451</a:t>
            </a:r>
          </a:p>
          <a:p>
            <a:pPr marL="0" indent="0">
              <a:buNone/>
            </a:pPr>
            <a:r>
              <a:rPr lang="en-US" sz="2000" dirty="0"/>
              <a:t>	New York State							$  995</a:t>
            </a:r>
          </a:p>
          <a:p>
            <a:pPr marL="0" indent="0">
              <a:buNone/>
            </a:pPr>
            <a:r>
              <a:rPr lang="en-US" sz="2000" dirty="0"/>
              <a:t>	New York City							$  1,966</a:t>
            </a:r>
          </a:p>
          <a:p>
            <a:pPr marL="0" indent="0">
              <a:buNone/>
            </a:pPr>
            <a:r>
              <a:rPr lang="en-US" sz="2000" dirty="0"/>
              <a:t>	San Francisco							$  4,066</a:t>
            </a:r>
          </a:p>
          <a:p>
            <a:pPr marL="0" indent="0">
              <a:buNone/>
            </a:pPr>
            <a:r>
              <a:rPr lang="en-US" sz="1500" dirty="0"/>
              <a:t>Source:  National Comm. for Responsive Philanthropy &amp; Grantmakers for Southern Progress, </a:t>
            </a:r>
            <a:r>
              <a:rPr lang="en-US" sz="1500" i="1" dirty="0"/>
              <a:t>As the South Grows</a:t>
            </a:r>
            <a:r>
              <a:rPr lang="en-US" sz="1500" i="1"/>
              <a:t>, </a:t>
            </a:r>
            <a:r>
              <a:rPr lang="en-US" sz="1500"/>
              <a:t>April 2017</a:t>
            </a:r>
          </a:p>
          <a:p>
            <a:pPr marL="0" indent="0">
              <a:buNone/>
            </a:pPr>
            <a:endParaRPr lang="en-US" dirty="0"/>
          </a:p>
        </p:txBody>
      </p:sp>
      <p:sp>
        <p:nvSpPr>
          <p:cNvPr id="4" name="Footer Placeholder 3">
            <a:extLst>
              <a:ext uri="{FF2B5EF4-FFF2-40B4-BE49-F238E27FC236}">
                <a16:creationId xmlns:a16="http://schemas.microsoft.com/office/drawing/2014/main" id="{FFAA4D96-A33A-4647-B113-A0F55449BB9A}"/>
              </a:ext>
            </a:extLst>
          </p:cNvPr>
          <p:cNvSpPr>
            <a:spLocks noGrp="1"/>
          </p:cNvSpPr>
          <p:nvPr>
            <p:ph type="ftr" sz="quarter" idx="11"/>
          </p:nvPr>
        </p:nvSpPr>
        <p:spPr/>
        <p:txBody>
          <a:bodyPr/>
          <a:lstStyle/>
          <a:p>
            <a:r>
              <a:rPr lang="en-US"/>
              <a:t>©  Joe Belden 2022                 </a:t>
            </a:r>
            <a:endParaRPr lang="en-US" dirty="0"/>
          </a:p>
        </p:txBody>
      </p:sp>
      <p:sp>
        <p:nvSpPr>
          <p:cNvPr id="5" name="Slide Number Placeholder 4">
            <a:extLst>
              <a:ext uri="{FF2B5EF4-FFF2-40B4-BE49-F238E27FC236}">
                <a16:creationId xmlns:a16="http://schemas.microsoft.com/office/drawing/2014/main" id="{E88899A2-BC6A-4EEE-BE3A-052E7E424905}"/>
              </a:ext>
            </a:extLst>
          </p:cNvPr>
          <p:cNvSpPr>
            <a:spLocks noGrp="1"/>
          </p:cNvSpPr>
          <p:nvPr>
            <p:ph type="sldNum" sz="quarter" idx="12"/>
          </p:nvPr>
        </p:nvSpPr>
        <p:spPr/>
        <p:txBody>
          <a:bodyPr/>
          <a:lstStyle/>
          <a:p>
            <a:fld id="{D57F1E4F-1CFF-5643-939E-217C01CDF565}" type="slidenum">
              <a:rPr lang="en-US" smtClean="0"/>
              <a:pPr/>
              <a:t>30</a:t>
            </a:fld>
            <a:endParaRPr lang="en-US" dirty="0"/>
          </a:p>
        </p:txBody>
      </p:sp>
    </p:spTree>
    <p:extLst>
      <p:ext uri="{BB962C8B-B14F-4D97-AF65-F5344CB8AC3E}">
        <p14:creationId xmlns:p14="http://schemas.microsoft.com/office/powerpoint/2010/main" val="39159225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BB3CF-3314-4C9A-9170-76E71138A6AE}"/>
              </a:ext>
            </a:extLst>
          </p:cNvPr>
          <p:cNvSpPr>
            <a:spLocks noGrp="1"/>
          </p:cNvSpPr>
          <p:nvPr>
            <p:ph type="title"/>
          </p:nvPr>
        </p:nvSpPr>
        <p:spPr/>
        <p:txBody>
          <a:bodyPr/>
          <a:lstStyle/>
          <a:p>
            <a:r>
              <a:rPr lang="en-US" dirty="0"/>
              <a:t>Military service and sacrifice gap is wide</a:t>
            </a:r>
          </a:p>
        </p:txBody>
      </p:sp>
      <p:sp>
        <p:nvSpPr>
          <p:cNvPr id="3" name="Content Placeholder 2">
            <a:extLst>
              <a:ext uri="{FF2B5EF4-FFF2-40B4-BE49-F238E27FC236}">
                <a16:creationId xmlns:a16="http://schemas.microsoft.com/office/drawing/2014/main" id="{5C15FCC1-416E-4B5C-BEF4-F41ACC4C6C72}"/>
              </a:ext>
            </a:extLst>
          </p:cNvPr>
          <p:cNvSpPr>
            <a:spLocks noGrp="1"/>
          </p:cNvSpPr>
          <p:nvPr>
            <p:ph idx="1"/>
          </p:nvPr>
        </p:nvSpPr>
        <p:spPr>
          <a:xfrm>
            <a:off x="818712" y="2222287"/>
            <a:ext cx="10554574" cy="4035078"/>
          </a:xfrm>
        </p:spPr>
        <p:txBody>
          <a:bodyPr>
            <a:noAutofit/>
          </a:bodyPr>
          <a:lstStyle/>
          <a:p>
            <a:r>
              <a:rPr lang="en-US" sz="2800" dirty="0"/>
              <a:t>Since 2003 US military combat deaths have been 18.6 per million population in metro areas, but 28.2 per million in micropolitan small cities, &amp; 27.7 per million people in rural areas.</a:t>
            </a:r>
          </a:p>
          <a:p>
            <a:pPr marL="457200" lvl="1" indent="0">
              <a:buNone/>
            </a:pPr>
            <a:r>
              <a:rPr lang="en-US" sz="1200" dirty="0"/>
              <a:t>-- Bill Bishop, “Soldiers’ Death Rates Reveal Two Americas,” </a:t>
            </a:r>
            <a:r>
              <a:rPr lang="en-US" sz="1200" i="1" dirty="0"/>
              <a:t>Daily Yonder</a:t>
            </a:r>
            <a:endParaRPr lang="en-US" sz="1200" dirty="0"/>
          </a:p>
          <a:p>
            <a:r>
              <a:rPr lang="en-US" sz="2800" dirty="0"/>
              <a:t>Military recruits are more likely to come from and return to rural areas and small towns.  The reserves, Guard, &amp; veterans’ organizations are more part of small-town life.</a:t>
            </a:r>
          </a:p>
          <a:p>
            <a:r>
              <a:rPr lang="en-US" sz="2800" dirty="0"/>
              <a:t>Veterans are 11% of the rural, 9% of the suburban, &amp; 7% of the urban population.</a:t>
            </a:r>
          </a:p>
          <a:p>
            <a:pPr marL="457200" lvl="1" indent="0">
              <a:buNone/>
            </a:pPr>
            <a:r>
              <a:rPr lang="en-US" sz="2800" dirty="0"/>
              <a:t>	</a:t>
            </a:r>
          </a:p>
        </p:txBody>
      </p:sp>
      <p:sp>
        <p:nvSpPr>
          <p:cNvPr id="4" name="Slide Number Placeholder 3">
            <a:extLst>
              <a:ext uri="{FF2B5EF4-FFF2-40B4-BE49-F238E27FC236}">
                <a16:creationId xmlns:a16="http://schemas.microsoft.com/office/drawing/2014/main" id="{8B099AE3-5D4A-42CF-A2DF-6B551459DAC8}"/>
              </a:ext>
            </a:extLst>
          </p:cNvPr>
          <p:cNvSpPr>
            <a:spLocks noGrp="1"/>
          </p:cNvSpPr>
          <p:nvPr>
            <p:ph type="sldNum" sz="quarter" idx="12"/>
          </p:nvPr>
        </p:nvSpPr>
        <p:spPr/>
        <p:txBody>
          <a:bodyPr/>
          <a:lstStyle/>
          <a:p>
            <a:fld id="{D57F1E4F-1CFF-5643-939E-217C01CDF565}" type="slidenum">
              <a:rPr lang="en-US" smtClean="0"/>
              <a:pPr/>
              <a:t>31</a:t>
            </a:fld>
            <a:endParaRPr lang="en-US" dirty="0"/>
          </a:p>
        </p:txBody>
      </p:sp>
      <p:sp>
        <p:nvSpPr>
          <p:cNvPr id="5" name="Footer Placeholder 4">
            <a:extLst>
              <a:ext uri="{FF2B5EF4-FFF2-40B4-BE49-F238E27FC236}">
                <a16:creationId xmlns:a16="http://schemas.microsoft.com/office/drawing/2014/main" id="{EE756F52-9A02-4C3D-833C-3B7E2F8768E9}"/>
              </a:ext>
            </a:extLst>
          </p:cNvPr>
          <p:cNvSpPr>
            <a:spLocks noGrp="1"/>
          </p:cNvSpPr>
          <p:nvPr>
            <p:ph type="ftr" sz="quarter" idx="11"/>
          </p:nvPr>
        </p:nvSpPr>
        <p:spPr/>
        <p:txBody>
          <a:bodyPr/>
          <a:lstStyle/>
          <a:p>
            <a:r>
              <a:rPr lang="en-US"/>
              <a:t>©  Joe Belden 2022                 </a:t>
            </a:r>
            <a:endParaRPr lang="en-US" dirty="0"/>
          </a:p>
        </p:txBody>
      </p:sp>
    </p:spTree>
    <p:extLst>
      <p:ext uri="{BB962C8B-B14F-4D97-AF65-F5344CB8AC3E}">
        <p14:creationId xmlns:p14="http://schemas.microsoft.com/office/powerpoint/2010/main" val="31567033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07899-D0CC-40D7-BC06-CC63050E13DD}"/>
              </a:ext>
            </a:extLst>
          </p:cNvPr>
          <p:cNvSpPr>
            <a:spLocks noGrp="1"/>
          </p:cNvSpPr>
          <p:nvPr>
            <p:ph type="title"/>
          </p:nvPr>
        </p:nvSpPr>
        <p:spPr/>
        <p:txBody>
          <a:bodyPr/>
          <a:lstStyle/>
          <a:p>
            <a:r>
              <a:rPr lang="en-US" dirty="0"/>
              <a:t>Elites of left and right</a:t>
            </a:r>
          </a:p>
        </p:txBody>
      </p:sp>
      <p:sp>
        <p:nvSpPr>
          <p:cNvPr id="3" name="Content Placeholder 2">
            <a:extLst>
              <a:ext uri="{FF2B5EF4-FFF2-40B4-BE49-F238E27FC236}">
                <a16:creationId xmlns:a16="http://schemas.microsoft.com/office/drawing/2014/main" id="{9091A20D-7226-48EB-A694-A8918A0C9451}"/>
              </a:ext>
            </a:extLst>
          </p:cNvPr>
          <p:cNvSpPr>
            <a:spLocks noGrp="1"/>
          </p:cNvSpPr>
          <p:nvPr>
            <p:ph idx="1"/>
          </p:nvPr>
        </p:nvSpPr>
        <p:spPr/>
        <p:txBody>
          <a:bodyPr>
            <a:normAutofit lnSpcReduction="10000"/>
          </a:bodyPr>
          <a:lstStyle/>
          <a:p>
            <a:r>
              <a:rPr lang="en-US" sz="2800" dirty="0"/>
              <a:t>One theory is that Democrats have become the cultural  elite and Republicans have become the business and economic elite.  (E.g., Clintons/Hollywood/media and Bushes/Romneys/Wall Street/etc.)  </a:t>
            </a:r>
          </a:p>
          <a:p>
            <a:r>
              <a:rPr lang="en-US" sz="2800" dirty="0"/>
              <a:t>Working- and middle-class folks – especially whites with less than a college education – are disgusted with both these elites.  Trump steps in as the champion of the disaffected.    </a:t>
            </a:r>
          </a:p>
        </p:txBody>
      </p:sp>
      <p:sp>
        <p:nvSpPr>
          <p:cNvPr id="4" name="Footer Placeholder 3">
            <a:extLst>
              <a:ext uri="{FF2B5EF4-FFF2-40B4-BE49-F238E27FC236}">
                <a16:creationId xmlns:a16="http://schemas.microsoft.com/office/drawing/2014/main" id="{71E449BB-0390-4D1E-AA3E-494B0B1562DB}"/>
              </a:ext>
            </a:extLst>
          </p:cNvPr>
          <p:cNvSpPr>
            <a:spLocks noGrp="1"/>
          </p:cNvSpPr>
          <p:nvPr>
            <p:ph type="ftr" sz="quarter" idx="11"/>
          </p:nvPr>
        </p:nvSpPr>
        <p:spPr/>
        <p:txBody>
          <a:bodyPr/>
          <a:lstStyle/>
          <a:p>
            <a:r>
              <a:rPr lang="en-US"/>
              <a:t>©  Joe Belden 2022                 </a:t>
            </a:r>
            <a:endParaRPr lang="en-US" dirty="0"/>
          </a:p>
        </p:txBody>
      </p:sp>
      <p:sp>
        <p:nvSpPr>
          <p:cNvPr id="5" name="Slide Number Placeholder 4">
            <a:extLst>
              <a:ext uri="{FF2B5EF4-FFF2-40B4-BE49-F238E27FC236}">
                <a16:creationId xmlns:a16="http://schemas.microsoft.com/office/drawing/2014/main" id="{0B3FCDCB-C701-4117-9695-ACAE3F7B4125}"/>
              </a:ext>
            </a:extLst>
          </p:cNvPr>
          <p:cNvSpPr>
            <a:spLocks noGrp="1"/>
          </p:cNvSpPr>
          <p:nvPr>
            <p:ph type="sldNum" sz="quarter" idx="12"/>
          </p:nvPr>
        </p:nvSpPr>
        <p:spPr/>
        <p:txBody>
          <a:bodyPr/>
          <a:lstStyle/>
          <a:p>
            <a:fld id="{D57F1E4F-1CFF-5643-939E-217C01CDF565}" type="slidenum">
              <a:rPr lang="en-US" smtClean="0"/>
              <a:pPr/>
              <a:t>32</a:t>
            </a:fld>
            <a:endParaRPr lang="en-US" dirty="0"/>
          </a:p>
        </p:txBody>
      </p:sp>
    </p:spTree>
    <p:extLst>
      <p:ext uri="{BB962C8B-B14F-4D97-AF65-F5344CB8AC3E}">
        <p14:creationId xmlns:p14="http://schemas.microsoft.com/office/powerpoint/2010/main" val="4261478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82D35-ED17-40A4-B560-B8756AC190DD}"/>
              </a:ext>
            </a:extLst>
          </p:cNvPr>
          <p:cNvSpPr>
            <a:spLocks noGrp="1"/>
          </p:cNvSpPr>
          <p:nvPr>
            <p:ph type="title"/>
          </p:nvPr>
        </p:nvSpPr>
        <p:spPr/>
        <p:txBody>
          <a:bodyPr/>
          <a:lstStyle/>
          <a:p>
            <a:r>
              <a:rPr lang="en-US" dirty="0"/>
              <a:t>News deserts</a:t>
            </a:r>
          </a:p>
        </p:txBody>
      </p:sp>
      <p:sp>
        <p:nvSpPr>
          <p:cNvPr id="3" name="Content Placeholder 2">
            <a:extLst>
              <a:ext uri="{FF2B5EF4-FFF2-40B4-BE49-F238E27FC236}">
                <a16:creationId xmlns:a16="http://schemas.microsoft.com/office/drawing/2014/main" id="{8AB0E2AC-092F-47C8-A840-9D52C8ADF4B5}"/>
              </a:ext>
            </a:extLst>
          </p:cNvPr>
          <p:cNvSpPr>
            <a:spLocks noGrp="1"/>
          </p:cNvSpPr>
          <p:nvPr>
            <p:ph idx="1"/>
          </p:nvPr>
        </p:nvSpPr>
        <p:spPr/>
        <p:txBody>
          <a:bodyPr>
            <a:normAutofit/>
          </a:bodyPr>
          <a:lstStyle/>
          <a:p>
            <a:r>
              <a:rPr lang="en-US" sz="3600" dirty="0"/>
              <a:t>171 US counties have no local newspaper.  1,449 have only one, mostly a local weekly.  1/5 of US newspapers  have closed since 2004, with close to 1/3 of those in rural areas.</a:t>
            </a:r>
          </a:p>
          <a:p>
            <a:pPr marL="0" indent="0">
              <a:buNone/>
            </a:pPr>
            <a:r>
              <a:rPr lang="en-US" sz="2800" dirty="0"/>
              <a:t>		-- </a:t>
            </a:r>
            <a:r>
              <a:rPr lang="en-US" sz="2800" i="1" dirty="0"/>
              <a:t>Daily Yonder</a:t>
            </a:r>
            <a:r>
              <a:rPr lang="en-US" sz="2800" dirty="0"/>
              <a:t>, 22 October 2018</a:t>
            </a:r>
          </a:p>
        </p:txBody>
      </p:sp>
      <p:sp>
        <p:nvSpPr>
          <p:cNvPr id="4" name="Footer Placeholder 3">
            <a:extLst>
              <a:ext uri="{FF2B5EF4-FFF2-40B4-BE49-F238E27FC236}">
                <a16:creationId xmlns:a16="http://schemas.microsoft.com/office/drawing/2014/main" id="{3D9062DC-84E7-46E3-AEE2-B33622095155}"/>
              </a:ext>
            </a:extLst>
          </p:cNvPr>
          <p:cNvSpPr>
            <a:spLocks noGrp="1"/>
          </p:cNvSpPr>
          <p:nvPr>
            <p:ph type="ftr" sz="quarter" idx="11"/>
          </p:nvPr>
        </p:nvSpPr>
        <p:spPr/>
        <p:txBody>
          <a:bodyPr/>
          <a:lstStyle/>
          <a:p>
            <a:r>
              <a:rPr lang="en-US"/>
              <a:t>©  Joe Belden 2022                 </a:t>
            </a:r>
            <a:endParaRPr lang="en-US" dirty="0"/>
          </a:p>
        </p:txBody>
      </p:sp>
      <p:sp>
        <p:nvSpPr>
          <p:cNvPr id="5" name="Slide Number Placeholder 4">
            <a:extLst>
              <a:ext uri="{FF2B5EF4-FFF2-40B4-BE49-F238E27FC236}">
                <a16:creationId xmlns:a16="http://schemas.microsoft.com/office/drawing/2014/main" id="{549BFD28-78F1-4F1B-A46D-5795F43F08D2}"/>
              </a:ext>
            </a:extLst>
          </p:cNvPr>
          <p:cNvSpPr>
            <a:spLocks noGrp="1"/>
          </p:cNvSpPr>
          <p:nvPr>
            <p:ph type="sldNum" sz="quarter" idx="12"/>
          </p:nvPr>
        </p:nvSpPr>
        <p:spPr/>
        <p:txBody>
          <a:bodyPr/>
          <a:lstStyle/>
          <a:p>
            <a:fld id="{D57F1E4F-1CFF-5643-939E-217C01CDF565}" type="slidenum">
              <a:rPr lang="en-US" smtClean="0"/>
              <a:pPr/>
              <a:t>33</a:t>
            </a:fld>
            <a:endParaRPr lang="en-US" dirty="0"/>
          </a:p>
        </p:txBody>
      </p:sp>
    </p:spTree>
    <p:extLst>
      <p:ext uri="{BB962C8B-B14F-4D97-AF65-F5344CB8AC3E}">
        <p14:creationId xmlns:p14="http://schemas.microsoft.com/office/powerpoint/2010/main" val="28348998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85FF2-9038-423C-91CE-C36E7CB388B8}"/>
              </a:ext>
            </a:extLst>
          </p:cNvPr>
          <p:cNvSpPr>
            <a:spLocks noGrp="1"/>
          </p:cNvSpPr>
          <p:nvPr>
            <p:ph type="title"/>
          </p:nvPr>
        </p:nvSpPr>
        <p:spPr>
          <a:xfrm>
            <a:off x="810000" y="447187"/>
            <a:ext cx="10571998" cy="1314937"/>
          </a:xfrm>
        </p:spPr>
        <p:txBody>
          <a:bodyPr/>
          <a:lstStyle/>
          <a:p>
            <a:r>
              <a:rPr lang="en-US" sz="2000" dirty="0"/>
              <a:t>William Frey, </a:t>
            </a:r>
            <a:r>
              <a:rPr lang="en-US" sz="2000" i="1" dirty="0"/>
              <a:t>New Census Results Show Increased Diversity Countering Decade-Long Declines in America’s White &amp; Youth Population, </a:t>
            </a:r>
            <a:r>
              <a:rPr lang="en-US" sz="2000" dirty="0"/>
              <a:t>Brookings Institution, 13 August 2021</a:t>
            </a:r>
            <a:br>
              <a:rPr lang="en-US" sz="2000" dirty="0"/>
            </a:br>
            <a:endParaRPr lang="en-US" sz="2000" dirty="0"/>
          </a:p>
        </p:txBody>
      </p:sp>
      <p:sp>
        <p:nvSpPr>
          <p:cNvPr id="4" name="Footer Placeholder 3">
            <a:extLst>
              <a:ext uri="{FF2B5EF4-FFF2-40B4-BE49-F238E27FC236}">
                <a16:creationId xmlns:a16="http://schemas.microsoft.com/office/drawing/2014/main" id="{473094E4-4134-4B0B-9D93-22CC26BF7423}"/>
              </a:ext>
            </a:extLst>
          </p:cNvPr>
          <p:cNvSpPr>
            <a:spLocks noGrp="1"/>
          </p:cNvSpPr>
          <p:nvPr>
            <p:ph type="ftr" sz="quarter" idx="11"/>
          </p:nvPr>
        </p:nvSpPr>
        <p:spPr/>
        <p:txBody>
          <a:bodyPr/>
          <a:lstStyle/>
          <a:p>
            <a:r>
              <a:rPr lang="en-US"/>
              <a:t>©  Joe Belden 2022                 </a:t>
            </a:r>
            <a:endParaRPr lang="en-US" dirty="0"/>
          </a:p>
        </p:txBody>
      </p:sp>
      <p:sp>
        <p:nvSpPr>
          <p:cNvPr id="5" name="Slide Number Placeholder 4">
            <a:extLst>
              <a:ext uri="{FF2B5EF4-FFF2-40B4-BE49-F238E27FC236}">
                <a16:creationId xmlns:a16="http://schemas.microsoft.com/office/drawing/2014/main" id="{136C3C1F-8FCC-4D37-A7E3-8518EA927695}"/>
              </a:ext>
            </a:extLst>
          </p:cNvPr>
          <p:cNvSpPr>
            <a:spLocks noGrp="1"/>
          </p:cNvSpPr>
          <p:nvPr>
            <p:ph type="sldNum" sz="quarter" idx="12"/>
          </p:nvPr>
        </p:nvSpPr>
        <p:spPr/>
        <p:txBody>
          <a:bodyPr/>
          <a:lstStyle/>
          <a:p>
            <a:fld id="{D57F1E4F-1CFF-5643-939E-217C01CDF565}" type="slidenum">
              <a:rPr lang="en-US" smtClean="0"/>
              <a:pPr/>
              <a:t>34</a:t>
            </a:fld>
            <a:endParaRPr lang="en-US" dirty="0"/>
          </a:p>
        </p:txBody>
      </p:sp>
      <p:pic>
        <p:nvPicPr>
          <p:cNvPr id="1026" name="Picture 2" descr="Fig2">
            <a:extLst>
              <a:ext uri="{FF2B5EF4-FFF2-40B4-BE49-F238E27FC236}">
                <a16:creationId xmlns:a16="http://schemas.microsoft.com/office/drawing/2014/main" id="{AFB164FA-33A4-4E1D-B31F-24C9DF6F35B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28850" y="1666874"/>
            <a:ext cx="7448550" cy="41925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80997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34737-68D6-4FB9-9DBC-0CACDFE9B0D5}"/>
              </a:ext>
            </a:extLst>
          </p:cNvPr>
          <p:cNvSpPr>
            <a:spLocks noGrp="1"/>
          </p:cNvSpPr>
          <p:nvPr>
            <p:ph type="title"/>
          </p:nvPr>
        </p:nvSpPr>
        <p:spPr>
          <a:xfrm>
            <a:off x="810000" y="447187"/>
            <a:ext cx="10571998" cy="1310591"/>
          </a:xfrm>
        </p:spPr>
        <p:txBody>
          <a:bodyPr/>
          <a:lstStyle/>
          <a:p>
            <a:r>
              <a:rPr lang="en-US" dirty="0"/>
              <a:t>What was the post-Nov. 3 attempt to overturn the result in certain states?</a:t>
            </a:r>
          </a:p>
        </p:txBody>
      </p:sp>
      <p:sp>
        <p:nvSpPr>
          <p:cNvPr id="3" name="Content Placeholder 2">
            <a:extLst>
              <a:ext uri="{FF2B5EF4-FFF2-40B4-BE49-F238E27FC236}">
                <a16:creationId xmlns:a16="http://schemas.microsoft.com/office/drawing/2014/main" id="{30F4EDF2-CE9E-47FB-A9B8-181A22634408}"/>
              </a:ext>
            </a:extLst>
          </p:cNvPr>
          <p:cNvSpPr>
            <a:spLocks noGrp="1"/>
          </p:cNvSpPr>
          <p:nvPr>
            <p:ph idx="1"/>
          </p:nvPr>
        </p:nvSpPr>
        <p:spPr/>
        <p:txBody>
          <a:bodyPr/>
          <a:lstStyle/>
          <a:p>
            <a:pPr marL="0" indent="0">
              <a:buNone/>
            </a:pPr>
            <a:r>
              <a:rPr lang="en-US" dirty="0"/>
              <a:t>										</a:t>
            </a:r>
            <a:r>
              <a:rPr lang="en-US" b="1" dirty="0"/>
              <a:t>Percent		Percent					         								</a:t>
            </a:r>
            <a:r>
              <a:rPr lang="en-US" b="1" u="sng" dirty="0"/>
              <a:t>Population		Black		Hispanic</a:t>
            </a:r>
          </a:p>
          <a:p>
            <a:r>
              <a:rPr lang="en-US" b="1" dirty="0"/>
              <a:t>Atlanta --  			506,000		   	51			5</a:t>
            </a:r>
          </a:p>
          <a:p>
            <a:r>
              <a:rPr lang="en-US" b="1" dirty="0"/>
              <a:t>Detroit --				670,000		   	83			7		</a:t>
            </a:r>
          </a:p>
          <a:p>
            <a:r>
              <a:rPr lang="en-US" b="1" dirty="0"/>
              <a:t>Milwaukee --			590,000			40			17</a:t>
            </a:r>
          </a:p>
          <a:p>
            <a:r>
              <a:rPr lang="en-US" b="1" dirty="0"/>
              <a:t>Philadelphia --		1,584,000		43			14</a:t>
            </a:r>
          </a:p>
          <a:p>
            <a:r>
              <a:rPr lang="en-US" b="1" dirty="0"/>
              <a:t>Phoenix --			1,681,000		7			41</a:t>
            </a:r>
          </a:p>
          <a:p>
            <a:r>
              <a:rPr lang="en-US" b="1" dirty="0"/>
              <a:t>Pittsburgh --			306,000			26			2</a:t>
            </a:r>
          </a:p>
        </p:txBody>
      </p:sp>
      <p:sp>
        <p:nvSpPr>
          <p:cNvPr id="4" name="Footer Placeholder 3">
            <a:extLst>
              <a:ext uri="{FF2B5EF4-FFF2-40B4-BE49-F238E27FC236}">
                <a16:creationId xmlns:a16="http://schemas.microsoft.com/office/drawing/2014/main" id="{8E0BD0AE-2437-4107-BE5E-C2BD87D66892}"/>
              </a:ext>
            </a:extLst>
          </p:cNvPr>
          <p:cNvSpPr>
            <a:spLocks noGrp="1"/>
          </p:cNvSpPr>
          <p:nvPr>
            <p:ph type="ftr" sz="quarter" idx="11"/>
          </p:nvPr>
        </p:nvSpPr>
        <p:spPr/>
        <p:txBody>
          <a:bodyPr/>
          <a:lstStyle/>
          <a:p>
            <a:r>
              <a:rPr lang="en-US"/>
              <a:t>©  Joe Belden 2022                 </a:t>
            </a:r>
            <a:endParaRPr lang="en-US" dirty="0"/>
          </a:p>
        </p:txBody>
      </p:sp>
      <p:sp>
        <p:nvSpPr>
          <p:cNvPr id="5" name="Slide Number Placeholder 4">
            <a:extLst>
              <a:ext uri="{FF2B5EF4-FFF2-40B4-BE49-F238E27FC236}">
                <a16:creationId xmlns:a16="http://schemas.microsoft.com/office/drawing/2014/main" id="{5E18F98E-D842-4AFF-BFB1-CAD1F9B080DF}"/>
              </a:ext>
            </a:extLst>
          </p:cNvPr>
          <p:cNvSpPr>
            <a:spLocks noGrp="1"/>
          </p:cNvSpPr>
          <p:nvPr>
            <p:ph type="sldNum" sz="quarter" idx="12"/>
          </p:nvPr>
        </p:nvSpPr>
        <p:spPr/>
        <p:txBody>
          <a:bodyPr/>
          <a:lstStyle/>
          <a:p>
            <a:fld id="{D57F1E4F-1CFF-5643-939E-217C01CDF565}" type="slidenum">
              <a:rPr lang="en-US" smtClean="0"/>
              <a:pPr/>
              <a:t>35</a:t>
            </a:fld>
            <a:endParaRPr lang="en-US" dirty="0"/>
          </a:p>
        </p:txBody>
      </p:sp>
    </p:spTree>
    <p:extLst>
      <p:ext uri="{BB962C8B-B14F-4D97-AF65-F5344CB8AC3E}">
        <p14:creationId xmlns:p14="http://schemas.microsoft.com/office/powerpoint/2010/main" val="39063146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18712" y="2001079"/>
            <a:ext cx="10554574" cy="3914809"/>
          </a:xfrm>
        </p:spPr>
        <p:txBody>
          <a:bodyPr>
            <a:normAutofit fontScale="92500" lnSpcReduction="10000"/>
          </a:bodyPr>
          <a:lstStyle/>
          <a:p>
            <a:pPr marL="0" indent="0">
              <a:buNone/>
            </a:pPr>
            <a:endParaRPr lang="en-US" dirty="0"/>
          </a:p>
          <a:p>
            <a:r>
              <a:rPr lang="en-US" sz="2400" dirty="0"/>
              <a:t>Some rural areas in many places – those with large populations of people of color – voted and have almost always voted Democratic.</a:t>
            </a:r>
          </a:p>
          <a:p>
            <a:r>
              <a:rPr lang="en-US" sz="2400" dirty="0"/>
              <a:t>The media’s and politicians’ cliché that rural areas are a sea of red is not true.  </a:t>
            </a:r>
          </a:p>
          <a:p>
            <a:r>
              <a:rPr lang="en-US" sz="2400" dirty="0"/>
              <a:t>Map on next slide shows blue Dem-voting and red Republican-voting counties.  Many of the blue counties are in rural places with large minority populations. </a:t>
            </a:r>
          </a:p>
          <a:p>
            <a:r>
              <a:rPr lang="en-US" sz="2400" dirty="0"/>
              <a:t>17 counties in US voted 80% or higher for Clinton – DC, NYC -- and rest are rural Black and Native American counties in SD, MS, AL and GA. </a:t>
            </a:r>
          </a:p>
        </p:txBody>
      </p:sp>
      <p:sp>
        <p:nvSpPr>
          <p:cNvPr id="4" name="Slide Number Placeholder 3"/>
          <p:cNvSpPr>
            <a:spLocks noGrp="1"/>
          </p:cNvSpPr>
          <p:nvPr>
            <p:ph type="sldNum" sz="quarter" idx="12"/>
          </p:nvPr>
        </p:nvSpPr>
        <p:spPr/>
        <p:txBody>
          <a:bodyPr/>
          <a:lstStyle/>
          <a:p>
            <a:fld id="{D57F1E4F-1CFF-5643-939E-217C01CDF565}" type="slidenum">
              <a:rPr lang="en-US" smtClean="0"/>
              <a:pPr/>
              <a:t>36</a:t>
            </a:fld>
            <a:endParaRPr lang="en-US" dirty="0"/>
          </a:p>
        </p:txBody>
      </p:sp>
      <p:sp>
        <p:nvSpPr>
          <p:cNvPr id="5" name="Footer Placeholder 4">
            <a:extLst>
              <a:ext uri="{FF2B5EF4-FFF2-40B4-BE49-F238E27FC236}">
                <a16:creationId xmlns:a16="http://schemas.microsoft.com/office/drawing/2014/main" id="{7B0CBD77-9575-4298-9184-2E000EE0EB44}"/>
              </a:ext>
            </a:extLst>
          </p:cNvPr>
          <p:cNvSpPr>
            <a:spLocks noGrp="1"/>
          </p:cNvSpPr>
          <p:nvPr>
            <p:ph type="ftr" sz="quarter" idx="11"/>
          </p:nvPr>
        </p:nvSpPr>
        <p:spPr/>
        <p:txBody>
          <a:bodyPr/>
          <a:lstStyle/>
          <a:p>
            <a:r>
              <a:rPr lang="en-US"/>
              <a:t>©  Joe Belden 2022                 </a:t>
            </a:r>
            <a:endParaRPr lang="en-US" dirty="0"/>
          </a:p>
        </p:txBody>
      </p:sp>
      <p:sp>
        <p:nvSpPr>
          <p:cNvPr id="6" name="Title 5">
            <a:extLst>
              <a:ext uri="{FF2B5EF4-FFF2-40B4-BE49-F238E27FC236}">
                <a16:creationId xmlns:a16="http://schemas.microsoft.com/office/drawing/2014/main" id="{6E0D3503-CE79-422F-B949-D03E343A9E0D}"/>
              </a:ext>
            </a:extLst>
          </p:cNvPr>
          <p:cNvSpPr>
            <a:spLocks noGrp="1"/>
          </p:cNvSpPr>
          <p:nvPr>
            <p:ph type="title"/>
          </p:nvPr>
        </p:nvSpPr>
        <p:spPr/>
        <p:txBody>
          <a:bodyPr/>
          <a:lstStyle/>
          <a:p>
            <a:r>
              <a:rPr lang="en-US" dirty="0"/>
              <a:t>Red everywhere ??</a:t>
            </a:r>
          </a:p>
        </p:txBody>
      </p:sp>
    </p:spTree>
    <p:extLst>
      <p:ext uri="{BB962C8B-B14F-4D97-AF65-F5344CB8AC3E}">
        <p14:creationId xmlns:p14="http://schemas.microsoft.com/office/powerpoint/2010/main" val="4086556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8389" y="447188"/>
            <a:ext cx="10571998" cy="970450"/>
          </a:xfrm>
        </p:spPr>
        <p:txBody>
          <a:bodyPr/>
          <a:lstStyle/>
          <a:p>
            <a:r>
              <a:rPr lang="en-US" dirty="0"/>
              <a:t>2016 election results by county</a:t>
            </a:r>
          </a:p>
        </p:txBody>
      </p:sp>
      <p:pic>
        <p:nvPicPr>
          <p:cNvPr id="2050" name="Picture 2" descr="2016 US Presidential Election Map By County &amp; Vote Shar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857376" y="1585913"/>
            <a:ext cx="8158162" cy="5000625"/>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D57F1E4F-1CFF-5643-939E-217C01CDF565}" type="slidenum">
              <a:rPr lang="en-US" smtClean="0"/>
              <a:pPr/>
              <a:t>37</a:t>
            </a:fld>
            <a:endParaRPr lang="en-US" dirty="0"/>
          </a:p>
        </p:txBody>
      </p:sp>
      <p:sp>
        <p:nvSpPr>
          <p:cNvPr id="4" name="Footer Placeholder 3">
            <a:extLst>
              <a:ext uri="{FF2B5EF4-FFF2-40B4-BE49-F238E27FC236}">
                <a16:creationId xmlns:a16="http://schemas.microsoft.com/office/drawing/2014/main" id="{097DB1F9-6649-43AF-A75D-DB5AA1A7BB38}"/>
              </a:ext>
            </a:extLst>
          </p:cNvPr>
          <p:cNvSpPr>
            <a:spLocks noGrp="1"/>
          </p:cNvSpPr>
          <p:nvPr>
            <p:ph type="ftr" sz="quarter" idx="11"/>
          </p:nvPr>
        </p:nvSpPr>
        <p:spPr/>
        <p:txBody>
          <a:bodyPr/>
          <a:lstStyle/>
          <a:p>
            <a:r>
              <a:rPr lang="en-US"/>
              <a:t>©  Joe Belden 2022                 </a:t>
            </a:r>
            <a:endParaRPr lang="en-US" dirty="0"/>
          </a:p>
        </p:txBody>
      </p:sp>
    </p:spTree>
    <p:extLst>
      <p:ext uri="{BB962C8B-B14F-4D97-AF65-F5344CB8AC3E}">
        <p14:creationId xmlns:p14="http://schemas.microsoft.com/office/powerpoint/2010/main" val="6031644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CF28D-8D1F-4581-95AF-555FD5A5849D}"/>
              </a:ext>
            </a:extLst>
          </p:cNvPr>
          <p:cNvSpPr>
            <a:spLocks noGrp="1"/>
          </p:cNvSpPr>
          <p:nvPr>
            <p:ph type="title"/>
          </p:nvPr>
        </p:nvSpPr>
        <p:spPr>
          <a:xfrm>
            <a:off x="810000" y="447188"/>
            <a:ext cx="10571998" cy="847222"/>
          </a:xfrm>
        </p:spPr>
        <p:txBody>
          <a:bodyPr/>
          <a:lstStyle/>
          <a:p>
            <a:r>
              <a:rPr lang="en-US" dirty="0"/>
              <a:t>TV and film today </a:t>
            </a:r>
          </a:p>
        </p:txBody>
      </p:sp>
      <p:sp>
        <p:nvSpPr>
          <p:cNvPr id="3" name="Content Placeholder 2">
            <a:extLst>
              <a:ext uri="{FF2B5EF4-FFF2-40B4-BE49-F238E27FC236}">
                <a16:creationId xmlns:a16="http://schemas.microsoft.com/office/drawing/2014/main" id="{4FCCC253-7BED-43A4-A9BE-D1BF9331A9CF}"/>
              </a:ext>
            </a:extLst>
          </p:cNvPr>
          <p:cNvSpPr>
            <a:spLocks noGrp="1"/>
          </p:cNvSpPr>
          <p:nvPr>
            <p:ph idx="1"/>
          </p:nvPr>
        </p:nvSpPr>
        <p:spPr/>
        <p:txBody>
          <a:bodyPr>
            <a:normAutofit fontScale="85000" lnSpcReduction="20000"/>
          </a:bodyPr>
          <a:lstStyle/>
          <a:p>
            <a:r>
              <a:rPr lang="en-US" sz="3200" dirty="0"/>
              <a:t>Why does Hollywood seem to think rural America is either ridiculous or evil?  In the 1960s and early 1970s, television shows like </a:t>
            </a:r>
            <a:r>
              <a:rPr lang="en-US" sz="3200" i="1" dirty="0"/>
              <a:t>The Beverly Hillbillies; Gomer Pyle, USMC; </a:t>
            </a:r>
            <a:r>
              <a:rPr lang="en-US" sz="3200" dirty="0"/>
              <a:t>and </a:t>
            </a:r>
            <a:r>
              <a:rPr lang="en-US" sz="3200" i="1" dirty="0"/>
              <a:t>Green Acres </a:t>
            </a:r>
            <a:r>
              <a:rPr lang="en-US" sz="3200" dirty="0"/>
              <a:t>portrayed rural places and people as comic, slapstick, and often frankly ridiculous.  </a:t>
            </a:r>
          </a:p>
          <a:p>
            <a:r>
              <a:rPr lang="en-US" sz="3200" i="1" dirty="0"/>
              <a:t>The </a:t>
            </a:r>
            <a:r>
              <a:rPr lang="en-US" sz="3200" i="1" dirty="0" err="1"/>
              <a:t>Waltons</a:t>
            </a:r>
            <a:r>
              <a:rPr lang="en-US" sz="3200" dirty="0"/>
              <a:t> and</a:t>
            </a:r>
            <a:r>
              <a:rPr lang="en-US" sz="3200" i="1" dirty="0"/>
              <a:t> Little House on the Prairie</a:t>
            </a:r>
            <a:r>
              <a:rPr lang="en-US" sz="3200" dirty="0"/>
              <a:t> later were sympathetic.  Dating from the 1930s and 40s, very popular comic strips like </a:t>
            </a:r>
            <a:r>
              <a:rPr lang="en-US" sz="3200" i="1" dirty="0"/>
              <a:t>Lil’ Abner</a:t>
            </a:r>
            <a:r>
              <a:rPr lang="en-US" sz="3200" dirty="0"/>
              <a:t> and </a:t>
            </a:r>
            <a:r>
              <a:rPr lang="en-US" sz="3200" i="1" dirty="0"/>
              <a:t>Pogo </a:t>
            </a:r>
            <a:r>
              <a:rPr lang="en-US" sz="3200" dirty="0"/>
              <a:t>satirized rural locales and characters but also had social and political comment.</a:t>
            </a:r>
          </a:p>
          <a:p>
            <a:pPr marL="0" indent="0">
              <a:buNone/>
            </a:pPr>
            <a:endParaRPr lang="en-US" dirty="0"/>
          </a:p>
        </p:txBody>
      </p:sp>
      <p:sp>
        <p:nvSpPr>
          <p:cNvPr id="4" name="Footer Placeholder 3">
            <a:extLst>
              <a:ext uri="{FF2B5EF4-FFF2-40B4-BE49-F238E27FC236}">
                <a16:creationId xmlns:a16="http://schemas.microsoft.com/office/drawing/2014/main" id="{45D27850-1202-4696-BE65-B0D1D9BC4075}"/>
              </a:ext>
            </a:extLst>
          </p:cNvPr>
          <p:cNvSpPr>
            <a:spLocks noGrp="1"/>
          </p:cNvSpPr>
          <p:nvPr>
            <p:ph type="ftr" sz="quarter" idx="11"/>
          </p:nvPr>
        </p:nvSpPr>
        <p:spPr/>
        <p:txBody>
          <a:bodyPr/>
          <a:lstStyle/>
          <a:p>
            <a:r>
              <a:rPr lang="en-US"/>
              <a:t>©  Joe Belden 2022                 </a:t>
            </a:r>
            <a:endParaRPr lang="en-US" dirty="0"/>
          </a:p>
        </p:txBody>
      </p:sp>
      <p:sp>
        <p:nvSpPr>
          <p:cNvPr id="5" name="Slide Number Placeholder 4">
            <a:extLst>
              <a:ext uri="{FF2B5EF4-FFF2-40B4-BE49-F238E27FC236}">
                <a16:creationId xmlns:a16="http://schemas.microsoft.com/office/drawing/2014/main" id="{79C8D0D6-EEF4-42E4-ADB7-A7D27C6CEB64}"/>
              </a:ext>
            </a:extLst>
          </p:cNvPr>
          <p:cNvSpPr>
            <a:spLocks noGrp="1"/>
          </p:cNvSpPr>
          <p:nvPr>
            <p:ph type="sldNum" sz="quarter" idx="12"/>
          </p:nvPr>
        </p:nvSpPr>
        <p:spPr/>
        <p:txBody>
          <a:bodyPr/>
          <a:lstStyle/>
          <a:p>
            <a:fld id="{D57F1E4F-1CFF-5643-939E-217C01CDF565}" type="slidenum">
              <a:rPr lang="en-US" smtClean="0"/>
              <a:pPr/>
              <a:t>38</a:t>
            </a:fld>
            <a:endParaRPr lang="en-US" dirty="0"/>
          </a:p>
        </p:txBody>
      </p:sp>
    </p:spTree>
    <p:extLst>
      <p:ext uri="{BB962C8B-B14F-4D97-AF65-F5344CB8AC3E}">
        <p14:creationId xmlns:p14="http://schemas.microsoft.com/office/powerpoint/2010/main" val="26030057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56EFD-BAA0-467F-A2F7-FDD3775A05C4}"/>
              </a:ext>
            </a:extLst>
          </p:cNvPr>
          <p:cNvSpPr>
            <a:spLocks noGrp="1"/>
          </p:cNvSpPr>
          <p:nvPr>
            <p:ph type="title"/>
          </p:nvPr>
        </p:nvSpPr>
        <p:spPr/>
        <p:txBody>
          <a:bodyPr/>
          <a:lstStyle/>
          <a:p>
            <a:r>
              <a:rPr lang="en-US" dirty="0"/>
              <a:t>More meaner turn</a:t>
            </a:r>
          </a:p>
        </p:txBody>
      </p:sp>
      <p:sp>
        <p:nvSpPr>
          <p:cNvPr id="3" name="Content Placeholder 2">
            <a:extLst>
              <a:ext uri="{FF2B5EF4-FFF2-40B4-BE49-F238E27FC236}">
                <a16:creationId xmlns:a16="http://schemas.microsoft.com/office/drawing/2014/main" id="{90939532-B29A-4437-96FE-FE65733621AD}"/>
              </a:ext>
            </a:extLst>
          </p:cNvPr>
          <p:cNvSpPr>
            <a:spLocks noGrp="1"/>
          </p:cNvSpPr>
          <p:nvPr>
            <p:ph idx="1"/>
          </p:nvPr>
        </p:nvSpPr>
        <p:spPr>
          <a:xfrm>
            <a:off x="818712" y="2493818"/>
            <a:ext cx="10554574" cy="3364980"/>
          </a:xfrm>
        </p:spPr>
        <p:txBody>
          <a:bodyPr/>
          <a:lstStyle/>
          <a:p>
            <a:r>
              <a:rPr lang="en-US" sz="3200" dirty="0"/>
              <a:t>But today small towns on TV and in film – with the exception of the Hallmark Channel -- seem to be scary places of crime and danger.  Examples include </a:t>
            </a:r>
            <a:r>
              <a:rPr lang="en-US" sz="3200" i="1" dirty="0"/>
              <a:t>Ozark, Sharp Objects, Rectify, Three Billboards, and No Country for Old Men.  </a:t>
            </a:r>
            <a:r>
              <a:rPr lang="en-US" sz="3200" dirty="0"/>
              <a:t>And of course </a:t>
            </a:r>
            <a:r>
              <a:rPr lang="en-US" sz="3200" i="1" dirty="0"/>
              <a:t>Deliverance </a:t>
            </a:r>
            <a:r>
              <a:rPr lang="en-US" sz="3200" dirty="0"/>
              <a:t>from a few years earlier.  </a:t>
            </a:r>
          </a:p>
          <a:p>
            <a:endParaRPr lang="en-US" sz="3200" dirty="0"/>
          </a:p>
          <a:p>
            <a:endParaRPr lang="en-US" dirty="0"/>
          </a:p>
        </p:txBody>
      </p:sp>
      <p:sp>
        <p:nvSpPr>
          <p:cNvPr id="4" name="Footer Placeholder 3">
            <a:extLst>
              <a:ext uri="{FF2B5EF4-FFF2-40B4-BE49-F238E27FC236}">
                <a16:creationId xmlns:a16="http://schemas.microsoft.com/office/drawing/2014/main" id="{F4562E20-FBE2-4DE4-B0DD-6A93BF141801}"/>
              </a:ext>
            </a:extLst>
          </p:cNvPr>
          <p:cNvSpPr>
            <a:spLocks noGrp="1"/>
          </p:cNvSpPr>
          <p:nvPr>
            <p:ph type="ftr" sz="quarter" idx="11"/>
          </p:nvPr>
        </p:nvSpPr>
        <p:spPr/>
        <p:txBody>
          <a:bodyPr/>
          <a:lstStyle/>
          <a:p>
            <a:r>
              <a:rPr lang="en-US"/>
              <a:t>©  Joe Belden 2022                 </a:t>
            </a:r>
            <a:endParaRPr lang="en-US" dirty="0"/>
          </a:p>
        </p:txBody>
      </p:sp>
      <p:sp>
        <p:nvSpPr>
          <p:cNvPr id="5" name="Slide Number Placeholder 4">
            <a:extLst>
              <a:ext uri="{FF2B5EF4-FFF2-40B4-BE49-F238E27FC236}">
                <a16:creationId xmlns:a16="http://schemas.microsoft.com/office/drawing/2014/main" id="{74FE4EB2-C571-4FA1-8CBF-C1F90596AC68}"/>
              </a:ext>
            </a:extLst>
          </p:cNvPr>
          <p:cNvSpPr>
            <a:spLocks noGrp="1"/>
          </p:cNvSpPr>
          <p:nvPr>
            <p:ph type="sldNum" sz="quarter" idx="12"/>
          </p:nvPr>
        </p:nvSpPr>
        <p:spPr/>
        <p:txBody>
          <a:bodyPr/>
          <a:lstStyle/>
          <a:p>
            <a:fld id="{D57F1E4F-1CFF-5643-939E-217C01CDF565}" type="slidenum">
              <a:rPr lang="en-US" smtClean="0"/>
              <a:pPr/>
              <a:t>39</a:t>
            </a:fld>
            <a:endParaRPr lang="en-US" dirty="0"/>
          </a:p>
        </p:txBody>
      </p:sp>
    </p:spTree>
    <p:extLst>
      <p:ext uri="{BB962C8B-B14F-4D97-AF65-F5344CB8AC3E}">
        <p14:creationId xmlns:p14="http://schemas.microsoft.com/office/powerpoint/2010/main" val="12739081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Presidential Voting Trends, 1998-2016    </a:t>
            </a:r>
            <a:r>
              <a:rPr lang="en-US" sz="1800" dirty="0"/>
              <a:t>Source: Sean Trende   		&amp; David Byler, “How Trump Won - Conclusions,” </a:t>
            </a:r>
            <a:r>
              <a:rPr lang="en-US" sz="1800" i="1" dirty="0"/>
              <a:t>Real Clear Politics, </a:t>
            </a:r>
            <a:r>
              <a:rPr lang="en-US" sz="1800" dirty="0"/>
              <a:t>January 20, 2017.</a:t>
            </a:r>
          </a:p>
        </p:txBody>
      </p:sp>
      <p:pic>
        <p:nvPicPr>
          <p:cNvPr id="1026" name="Picture 2" descr="http://images.rcp.realclearpolitics.com/398105_5_.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42536" y="1561514"/>
            <a:ext cx="10058400" cy="5022166"/>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D57F1E4F-1CFF-5643-939E-217C01CDF565}" type="slidenum">
              <a:rPr lang="en-US" smtClean="0"/>
              <a:pPr/>
              <a:t>4</a:t>
            </a:fld>
            <a:endParaRPr lang="en-US" dirty="0"/>
          </a:p>
        </p:txBody>
      </p:sp>
      <p:sp>
        <p:nvSpPr>
          <p:cNvPr id="4" name="Footer Placeholder 3">
            <a:extLst>
              <a:ext uri="{FF2B5EF4-FFF2-40B4-BE49-F238E27FC236}">
                <a16:creationId xmlns:a16="http://schemas.microsoft.com/office/drawing/2014/main" id="{15CD4C63-51A0-4E56-80CF-7F7147968375}"/>
              </a:ext>
            </a:extLst>
          </p:cNvPr>
          <p:cNvSpPr>
            <a:spLocks noGrp="1"/>
          </p:cNvSpPr>
          <p:nvPr>
            <p:ph type="ftr" sz="quarter" idx="11"/>
          </p:nvPr>
        </p:nvSpPr>
        <p:spPr/>
        <p:txBody>
          <a:bodyPr/>
          <a:lstStyle/>
          <a:p>
            <a:r>
              <a:rPr lang="en-US"/>
              <a:t>©  Joe Belden 2022                 </a:t>
            </a:r>
            <a:endParaRPr lang="en-US" dirty="0"/>
          </a:p>
        </p:txBody>
      </p:sp>
    </p:spTree>
    <p:extLst>
      <p:ext uri="{BB962C8B-B14F-4D97-AF65-F5344CB8AC3E}">
        <p14:creationId xmlns:p14="http://schemas.microsoft.com/office/powerpoint/2010/main" val="5895191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000" y="310719"/>
            <a:ext cx="10571998" cy="1349406"/>
          </a:xfrm>
        </p:spPr>
        <p:txBody>
          <a:bodyPr/>
          <a:lstStyle/>
          <a:p>
            <a:r>
              <a:rPr lang="en-US" sz="2800" dirty="0"/>
              <a:t>The hillbilly Clampetts arriving in Beverly Hills  -- from show’s opening credits. Condescending but at least not murderous.</a:t>
            </a:r>
          </a:p>
        </p:txBody>
      </p:sp>
      <p:pic>
        <p:nvPicPr>
          <p:cNvPr id="3074" name="Picture 2" descr="Image result for the beverly hillbillies"/>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957388" y="2400300"/>
            <a:ext cx="9144000" cy="3986213"/>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D57F1E4F-1CFF-5643-939E-217C01CDF565}" type="slidenum">
              <a:rPr lang="en-US" smtClean="0"/>
              <a:pPr/>
              <a:t>40</a:t>
            </a:fld>
            <a:endParaRPr lang="en-US" dirty="0"/>
          </a:p>
        </p:txBody>
      </p:sp>
      <p:sp>
        <p:nvSpPr>
          <p:cNvPr id="4" name="Footer Placeholder 3">
            <a:extLst>
              <a:ext uri="{FF2B5EF4-FFF2-40B4-BE49-F238E27FC236}">
                <a16:creationId xmlns:a16="http://schemas.microsoft.com/office/drawing/2014/main" id="{29C22EFB-0134-41A1-AE29-27E2694E9341}"/>
              </a:ext>
            </a:extLst>
          </p:cNvPr>
          <p:cNvSpPr>
            <a:spLocks noGrp="1"/>
          </p:cNvSpPr>
          <p:nvPr>
            <p:ph type="ftr" sz="quarter" idx="11"/>
          </p:nvPr>
        </p:nvSpPr>
        <p:spPr/>
        <p:txBody>
          <a:bodyPr/>
          <a:lstStyle/>
          <a:p>
            <a:r>
              <a:rPr lang="en-US"/>
              <a:t>©  Joe Belden 2022                 </a:t>
            </a:r>
            <a:endParaRPr lang="en-US" dirty="0"/>
          </a:p>
        </p:txBody>
      </p:sp>
    </p:spTree>
    <p:extLst>
      <p:ext uri="{BB962C8B-B14F-4D97-AF65-F5344CB8AC3E}">
        <p14:creationId xmlns:p14="http://schemas.microsoft.com/office/powerpoint/2010/main" val="34313929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7BAA9-51A7-4E59-9B57-7BECE5445BAE}"/>
              </a:ext>
            </a:extLst>
          </p:cNvPr>
          <p:cNvSpPr>
            <a:spLocks noGrp="1"/>
          </p:cNvSpPr>
          <p:nvPr>
            <p:ph type="title"/>
          </p:nvPr>
        </p:nvSpPr>
        <p:spPr/>
        <p:txBody>
          <a:bodyPr/>
          <a:lstStyle/>
          <a:p>
            <a:r>
              <a:rPr lang="en-US" dirty="0"/>
              <a:t>One view  -- </a:t>
            </a:r>
          </a:p>
        </p:txBody>
      </p:sp>
      <p:sp>
        <p:nvSpPr>
          <p:cNvPr id="3" name="Content Placeholder 2">
            <a:extLst>
              <a:ext uri="{FF2B5EF4-FFF2-40B4-BE49-F238E27FC236}">
                <a16:creationId xmlns:a16="http://schemas.microsoft.com/office/drawing/2014/main" id="{C694A4BE-4B1E-4EFD-8E7D-E321C2D9F3B9}"/>
              </a:ext>
            </a:extLst>
          </p:cNvPr>
          <p:cNvSpPr>
            <a:spLocks noGrp="1"/>
          </p:cNvSpPr>
          <p:nvPr>
            <p:ph idx="1"/>
          </p:nvPr>
        </p:nvSpPr>
        <p:spPr>
          <a:xfrm>
            <a:off x="818712" y="1862667"/>
            <a:ext cx="10554574" cy="4799390"/>
          </a:xfrm>
        </p:spPr>
        <p:txBody>
          <a:bodyPr>
            <a:noAutofit/>
          </a:bodyPr>
          <a:lstStyle/>
          <a:p>
            <a:r>
              <a:rPr lang="en-US" sz="3200" dirty="0"/>
              <a:t>The 2016 election “was fundamentally about … who is America – and American.  It was a debate about whether … Barack Obama was an American … [And] about: </a:t>
            </a:r>
          </a:p>
          <a:p>
            <a:pPr marL="0" indent="0">
              <a:buNone/>
            </a:pPr>
            <a:r>
              <a:rPr lang="en-US" sz="3200" dirty="0"/>
              <a:t>	--how many immigrants to admit to the country … </a:t>
            </a:r>
          </a:p>
          <a:p>
            <a:pPr marL="0" indent="0">
              <a:buNone/>
            </a:pPr>
            <a:r>
              <a:rPr lang="en-US" sz="3200" dirty="0"/>
              <a:t>	--how much of a threat was posed by Muslims [in] the United States …  </a:t>
            </a:r>
          </a:p>
          <a:p>
            <a:pPr marL="0" indent="0">
              <a:buNone/>
            </a:pPr>
            <a:r>
              <a:rPr lang="en-US" sz="3200" dirty="0"/>
              <a:t>			</a:t>
            </a:r>
          </a:p>
        </p:txBody>
      </p:sp>
      <p:sp>
        <p:nvSpPr>
          <p:cNvPr id="4" name="Footer Placeholder 3">
            <a:extLst>
              <a:ext uri="{FF2B5EF4-FFF2-40B4-BE49-F238E27FC236}">
                <a16:creationId xmlns:a16="http://schemas.microsoft.com/office/drawing/2014/main" id="{75F89E86-958F-41E2-980A-969EC986B0A7}"/>
              </a:ext>
            </a:extLst>
          </p:cNvPr>
          <p:cNvSpPr>
            <a:spLocks noGrp="1"/>
          </p:cNvSpPr>
          <p:nvPr>
            <p:ph type="ftr" sz="quarter" idx="11"/>
          </p:nvPr>
        </p:nvSpPr>
        <p:spPr/>
        <p:txBody>
          <a:bodyPr/>
          <a:lstStyle/>
          <a:p>
            <a:r>
              <a:rPr lang="en-US"/>
              <a:t>©  Joe Belden 2022                 </a:t>
            </a:r>
            <a:endParaRPr lang="en-US" dirty="0"/>
          </a:p>
        </p:txBody>
      </p:sp>
      <p:sp>
        <p:nvSpPr>
          <p:cNvPr id="5" name="Slide Number Placeholder 4">
            <a:extLst>
              <a:ext uri="{FF2B5EF4-FFF2-40B4-BE49-F238E27FC236}">
                <a16:creationId xmlns:a16="http://schemas.microsoft.com/office/drawing/2014/main" id="{8B705B48-A783-446A-BD9C-C957167EA6A8}"/>
              </a:ext>
            </a:extLst>
          </p:cNvPr>
          <p:cNvSpPr>
            <a:spLocks noGrp="1"/>
          </p:cNvSpPr>
          <p:nvPr>
            <p:ph type="sldNum" sz="quarter" idx="12"/>
          </p:nvPr>
        </p:nvSpPr>
        <p:spPr/>
        <p:txBody>
          <a:bodyPr/>
          <a:lstStyle/>
          <a:p>
            <a:fld id="{D57F1E4F-1CFF-5643-939E-217C01CDF565}" type="slidenum">
              <a:rPr lang="en-US" smtClean="0"/>
              <a:pPr/>
              <a:t>41</a:t>
            </a:fld>
            <a:endParaRPr lang="en-US" dirty="0"/>
          </a:p>
        </p:txBody>
      </p:sp>
    </p:spTree>
    <p:extLst>
      <p:ext uri="{BB962C8B-B14F-4D97-AF65-F5344CB8AC3E}">
        <p14:creationId xmlns:p14="http://schemas.microsoft.com/office/powerpoint/2010/main" val="11707103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61E8E-63B0-4E12-ACFD-64216DBC0A95}"/>
              </a:ext>
            </a:extLst>
          </p:cNvPr>
          <p:cNvSpPr>
            <a:spLocks noGrp="1"/>
          </p:cNvSpPr>
          <p:nvPr>
            <p:ph type="title"/>
          </p:nvPr>
        </p:nvSpPr>
        <p:spPr/>
        <p:txBody>
          <a:bodyPr/>
          <a:lstStyle/>
          <a:p>
            <a:r>
              <a:rPr lang="en-US" dirty="0"/>
              <a:t>Sides et al. continued</a:t>
            </a:r>
          </a:p>
        </p:txBody>
      </p:sp>
      <p:sp>
        <p:nvSpPr>
          <p:cNvPr id="3" name="Content Placeholder 2">
            <a:extLst>
              <a:ext uri="{FF2B5EF4-FFF2-40B4-BE49-F238E27FC236}">
                <a16:creationId xmlns:a16="http://schemas.microsoft.com/office/drawing/2014/main" id="{EAB139E0-4A63-4B25-BC00-26914D95B5FA}"/>
              </a:ext>
            </a:extLst>
          </p:cNvPr>
          <p:cNvSpPr>
            <a:spLocks noGrp="1"/>
          </p:cNvSpPr>
          <p:nvPr>
            <p:ph idx="1"/>
          </p:nvPr>
        </p:nvSpPr>
        <p:spPr>
          <a:xfrm>
            <a:off x="818712" y="2375065"/>
            <a:ext cx="10554574" cy="3483733"/>
          </a:xfrm>
        </p:spPr>
        <p:txBody>
          <a:bodyPr>
            <a:normAutofit lnSpcReduction="10000"/>
          </a:bodyPr>
          <a:lstStyle/>
          <a:p>
            <a:pPr marL="0" indent="0">
              <a:buNone/>
            </a:pPr>
            <a:r>
              <a:rPr lang="en-US" dirty="0"/>
              <a:t>	</a:t>
            </a:r>
            <a:r>
              <a:rPr lang="en-US" sz="3200" dirty="0"/>
              <a:t>--whether innocent blacks were being systematically victimized by police forces [and] 	</a:t>
            </a:r>
          </a:p>
          <a:p>
            <a:pPr marL="0" indent="0">
              <a:buNone/>
            </a:pPr>
            <a:r>
              <a:rPr lang="en-US" sz="3200" dirty="0"/>
              <a:t>	--whether white Americans were being unfairly left behind in an increasingly diverse country.”</a:t>
            </a:r>
          </a:p>
          <a:p>
            <a:pPr marL="0" indent="0">
              <a:buNone/>
            </a:pPr>
            <a:r>
              <a:rPr lang="en-US" dirty="0"/>
              <a:t>		-- </a:t>
            </a:r>
            <a:r>
              <a:rPr lang="en-US" sz="2400" dirty="0"/>
              <a:t>John Sides et al., </a:t>
            </a:r>
            <a:r>
              <a:rPr lang="en-US" sz="2400" i="1" dirty="0"/>
              <a:t>Identity Crisis: The 2016 Campaign and the Battle for the Meaning of America </a:t>
            </a:r>
            <a:r>
              <a:rPr lang="en-US" sz="2400" dirty="0"/>
              <a:t>(Princeton, NJ: Princeton University Press, 2018)</a:t>
            </a:r>
          </a:p>
          <a:p>
            <a:endParaRPr lang="en-US" dirty="0"/>
          </a:p>
        </p:txBody>
      </p:sp>
      <p:sp>
        <p:nvSpPr>
          <p:cNvPr id="4" name="Footer Placeholder 3">
            <a:extLst>
              <a:ext uri="{FF2B5EF4-FFF2-40B4-BE49-F238E27FC236}">
                <a16:creationId xmlns:a16="http://schemas.microsoft.com/office/drawing/2014/main" id="{3036C12E-0C36-4E7D-86F9-04E5601B981A}"/>
              </a:ext>
            </a:extLst>
          </p:cNvPr>
          <p:cNvSpPr>
            <a:spLocks noGrp="1"/>
          </p:cNvSpPr>
          <p:nvPr>
            <p:ph type="ftr" sz="quarter" idx="11"/>
          </p:nvPr>
        </p:nvSpPr>
        <p:spPr/>
        <p:txBody>
          <a:bodyPr/>
          <a:lstStyle/>
          <a:p>
            <a:r>
              <a:rPr lang="en-US"/>
              <a:t>©  Joe Belden 2022                 </a:t>
            </a:r>
            <a:endParaRPr lang="en-US" dirty="0"/>
          </a:p>
        </p:txBody>
      </p:sp>
      <p:sp>
        <p:nvSpPr>
          <p:cNvPr id="5" name="Slide Number Placeholder 4">
            <a:extLst>
              <a:ext uri="{FF2B5EF4-FFF2-40B4-BE49-F238E27FC236}">
                <a16:creationId xmlns:a16="http://schemas.microsoft.com/office/drawing/2014/main" id="{21D62A3B-C0B6-4C02-9782-2B589E4BCD18}"/>
              </a:ext>
            </a:extLst>
          </p:cNvPr>
          <p:cNvSpPr>
            <a:spLocks noGrp="1"/>
          </p:cNvSpPr>
          <p:nvPr>
            <p:ph type="sldNum" sz="quarter" idx="12"/>
          </p:nvPr>
        </p:nvSpPr>
        <p:spPr/>
        <p:txBody>
          <a:bodyPr/>
          <a:lstStyle/>
          <a:p>
            <a:fld id="{D57F1E4F-1CFF-5643-939E-217C01CDF565}" type="slidenum">
              <a:rPr lang="en-US" smtClean="0"/>
              <a:pPr/>
              <a:t>42</a:t>
            </a:fld>
            <a:endParaRPr lang="en-US" dirty="0"/>
          </a:p>
        </p:txBody>
      </p:sp>
    </p:spTree>
    <p:extLst>
      <p:ext uri="{BB962C8B-B14F-4D97-AF65-F5344CB8AC3E}">
        <p14:creationId xmlns:p14="http://schemas.microsoft.com/office/powerpoint/2010/main" val="24762714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CF3EE-5674-4AA3-93CC-C5B2D6364E81}"/>
              </a:ext>
            </a:extLst>
          </p:cNvPr>
          <p:cNvSpPr>
            <a:spLocks noGrp="1"/>
          </p:cNvSpPr>
          <p:nvPr>
            <p:ph type="title"/>
          </p:nvPr>
        </p:nvSpPr>
        <p:spPr/>
        <p:txBody>
          <a:bodyPr/>
          <a:lstStyle/>
          <a:p>
            <a:r>
              <a:rPr lang="en-US" dirty="0"/>
              <a:t>Status threat or economic hardship?</a:t>
            </a:r>
          </a:p>
        </p:txBody>
      </p:sp>
      <p:sp>
        <p:nvSpPr>
          <p:cNvPr id="3" name="Content Placeholder 2">
            <a:extLst>
              <a:ext uri="{FF2B5EF4-FFF2-40B4-BE49-F238E27FC236}">
                <a16:creationId xmlns:a16="http://schemas.microsoft.com/office/drawing/2014/main" id="{AC864FB5-B249-4F14-82CB-F0178DD73645}"/>
              </a:ext>
            </a:extLst>
          </p:cNvPr>
          <p:cNvSpPr>
            <a:spLocks noGrp="1"/>
          </p:cNvSpPr>
          <p:nvPr>
            <p:ph idx="1"/>
          </p:nvPr>
        </p:nvSpPr>
        <p:spPr>
          <a:xfrm>
            <a:off x="818712" y="2636322"/>
            <a:ext cx="10554574" cy="3222476"/>
          </a:xfrm>
        </p:spPr>
        <p:txBody>
          <a:bodyPr>
            <a:normAutofit fontScale="92500" lnSpcReduction="10000"/>
          </a:bodyPr>
          <a:lstStyle/>
          <a:p>
            <a:pPr>
              <a:buAutoNum type="arabicParenBoth"/>
            </a:pPr>
            <a:r>
              <a:rPr lang="en-US" sz="3600" dirty="0"/>
              <a:t>Growing domestic racial diversity and a declining white share of the national population.</a:t>
            </a:r>
          </a:p>
          <a:p>
            <a:pPr>
              <a:buAutoNum type="arabicParenBoth"/>
            </a:pPr>
            <a:r>
              <a:rPr lang="en-US" sz="3600" dirty="0"/>
              <a:t>Globalization and increasing interdependence of the US on other nations.</a:t>
            </a:r>
          </a:p>
          <a:p>
            <a:pPr marL="0" indent="0">
              <a:buNone/>
            </a:pPr>
            <a:r>
              <a:rPr lang="en-US" sz="3600" dirty="0"/>
              <a:t>	-- </a:t>
            </a:r>
            <a:r>
              <a:rPr lang="en-US" sz="2800" dirty="0"/>
              <a:t>Diana Mutz, </a:t>
            </a:r>
            <a:r>
              <a:rPr lang="en-US" sz="2800" i="1" dirty="0"/>
              <a:t>Status Threat, Not Economic Hardship, Explains the 2016 Presidential Vote, </a:t>
            </a:r>
            <a:r>
              <a:rPr lang="en-US" sz="2800" dirty="0"/>
              <a:t>PNAS, 23 April 2018. </a:t>
            </a:r>
          </a:p>
          <a:p>
            <a:pPr marL="0" indent="0">
              <a:buNone/>
            </a:pPr>
            <a:endParaRPr lang="en-US" dirty="0"/>
          </a:p>
          <a:p>
            <a:endParaRPr lang="en-US" dirty="0"/>
          </a:p>
        </p:txBody>
      </p:sp>
      <p:sp>
        <p:nvSpPr>
          <p:cNvPr id="4" name="Footer Placeholder 3">
            <a:extLst>
              <a:ext uri="{FF2B5EF4-FFF2-40B4-BE49-F238E27FC236}">
                <a16:creationId xmlns:a16="http://schemas.microsoft.com/office/drawing/2014/main" id="{333B825F-0598-401B-967F-B890703D54CF}"/>
              </a:ext>
            </a:extLst>
          </p:cNvPr>
          <p:cNvSpPr>
            <a:spLocks noGrp="1"/>
          </p:cNvSpPr>
          <p:nvPr>
            <p:ph type="ftr" sz="quarter" idx="11"/>
          </p:nvPr>
        </p:nvSpPr>
        <p:spPr/>
        <p:txBody>
          <a:bodyPr/>
          <a:lstStyle/>
          <a:p>
            <a:r>
              <a:rPr lang="en-US"/>
              <a:t>©  Joe Belden 2022                 </a:t>
            </a:r>
            <a:endParaRPr lang="en-US" dirty="0"/>
          </a:p>
        </p:txBody>
      </p:sp>
      <p:sp>
        <p:nvSpPr>
          <p:cNvPr id="5" name="Slide Number Placeholder 4">
            <a:extLst>
              <a:ext uri="{FF2B5EF4-FFF2-40B4-BE49-F238E27FC236}">
                <a16:creationId xmlns:a16="http://schemas.microsoft.com/office/drawing/2014/main" id="{56FCD9B7-D72B-4438-ACA8-EA237C9D9E6F}"/>
              </a:ext>
            </a:extLst>
          </p:cNvPr>
          <p:cNvSpPr>
            <a:spLocks noGrp="1"/>
          </p:cNvSpPr>
          <p:nvPr>
            <p:ph type="sldNum" sz="quarter" idx="12"/>
          </p:nvPr>
        </p:nvSpPr>
        <p:spPr/>
        <p:txBody>
          <a:bodyPr/>
          <a:lstStyle/>
          <a:p>
            <a:fld id="{D57F1E4F-1CFF-5643-939E-217C01CDF565}" type="slidenum">
              <a:rPr lang="en-US" smtClean="0"/>
              <a:pPr/>
              <a:t>43</a:t>
            </a:fld>
            <a:endParaRPr lang="en-US" dirty="0"/>
          </a:p>
        </p:txBody>
      </p:sp>
    </p:spTree>
    <p:extLst>
      <p:ext uri="{BB962C8B-B14F-4D97-AF65-F5344CB8AC3E}">
        <p14:creationId xmlns:p14="http://schemas.microsoft.com/office/powerpoint/2010/main" val="260904207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Trump won key swing states and thus won the electoral college --</a:t>
            </a:r>
          </a:p>
        </p:txBody>
      </p:sp>
      <p:sp>
        <p:nvSpPr>
          <p:cNvPr id="3" name="Content Placeholder 2"/>
          <p:cNvSpPr>
            <a:spLocks noGrp="1"/>
          </p:cNvSpPr>
          <p:nvPr>
            <p:ph idx="1"/>
          </p:nvPr>
        </p:nvSpPr>
        <p:spPr>
          <a:xfrm>
            <a:off x="827424" y="2173356"/>
            <a:ext cx="10554574" cy="4233129"/>
          </a:xfrm>
        </p:spPr>
        <p:txBody>
          <a:bodyPr>
            <a:normAutofit fontScale="40000" lnSpcReduction="20000"/>
          </a:bodyPr>
          <a:lstStyle/>
          <a:p>
            <a:pPr marL="0" indent="0">
              <a:buNone/>
            </a:pPr>
            <a:r>
              <a:rPr lang="en-US" dirty="0"/>
              <a:t>	</a:t>
            </a:r>
            <a:r>
              <a:rPr lang="en-US" sz="1900" dirty="0"/>
              <a:t>			</a:t>
            </a:r>
            <a:r>
              <a:rPr lang="en-US" sz="3800" dirty="0"/>
              <a:t>	</a:t>
            </a:r>
            <a:r>
              <a:rPr lang="en-US" sz="3500" dirty="0"/>
              <a:t>MICHIGAN		PENNSYLVANIA		WISCONSIN	</a:t>
            </a:r>
            <a:r>
              <a:rPr lang="en-US" sz="2200" dirty="0"/>
              <a:t>	</a:t>
            </a:r>
          </a:p>
          <a:p>
            <a:r>
              <a:rPr lang="en-US" sz="3800" dirty="0"/>
              <a:t>Clinton			2,268,839			2,926,441			1,382,536					</a:t>
            </a:r>
          </a:p>
          <a:p>
            <a:r>
              <a:rPr lang="en-US" sz="3800" dirty="0"/>
              <a:t>Trump				2,279,543			2,970,733			1,405,284						</a:t>
            </a:r>
          </a:p>
          <a:p>
            <a:r>
              <a:rPr lang="en-US" sz="3800" dirty="0"/>
              <a:t>Others			250,902			218,228			188,330</a:t>
            </a:r>
          </a:p>
          <a:p>
            <a:pPr marL="0" indent="0">
              <a:buNone/>
            </a:pPr>
            <a:r>
              <a:rPr lang="en-US" sz="3500" dirty="0"/>
              <a:t>Electoral votes			16			     	20				10</a:t>
            </a:r>
          </a:p>
          <a:p>
            <a:pPr marL="0" indent="0">
              <a:buNone/>
            </a:pPr>
            <a:r>
              <a:rPr lang="en-US" sz="3500" dirty="0"/>
              <a:t>Trump’s rural vote</a:t>
            </a:r>
          </a:p>
          <a:p>
            <a:pPr marL="0" indent="0">
              <a:buNone/>
            </a:pPr>
            <a:r>
              <a:rPr lang="en-US" sz="3500" dirty="0"/>
              <a:t>    margin (%)  --			</a:t>
            </a:r>
            <a:r>
              <a:rPr lang="en-US" sz="3500" u="sng" dirty="0"/>
              <a:t>57-38				71-26				63-34</a:t>
            </a:r>
            <a:r>
              <a:rPr lang="en-US" sz="3500" dirty="0"/>
              <a:t>		</a:t>
            </a:r>
          </a:p>
          <a:p>
            <a:pPr marL="0" indent="0">
              <a:buNone/>
            </a:pPr>
            <a:endParaRPr lang="en-US" sz="2200" dirty="0"/>
          </a:p>
          <a:p>
            <a:pPr marL="0" indent="0">
              <a:buNone/>
            </a:pPr>
            <a:r>
              <a:rPr lang="en-US" sz="3500" dirty="0"/>
              <a:t>Trump wins these 3 states by total of 78,000 votes.   Clinton wins California by 4.3 million and New York by 1.7 million.  </a:t>
            </a:r>
          </a:p>
          <a:p>
            <a:pPr marL="0" indent="0">
              <a:buNone/>
            </a:pPr>
            <a:r>
              <a:rPr lang="en-US" sz="3500" dirty="0"/>
              <a:t>403 counties nationwide voted for Obama in 2012 and switched to Trump in 2016.  </a:t>
            </a:r>
            <a:r>
              <a:rPr lang="en-US" sz="3500" u="sng" dirty="0"/>
              <a:t>93 of these were in MI, WI, and PA.</a:t>
            </a:r>
            <a:r>
              <a:rPr lang="en-US" sz="3500" dirty="0"/>
              <a:t>  </a:t>
            </a:r>
          </a:p>
          <a:p>
            <a:pPr marL="0" indent="0">
              <a:buNone/>
            </a:pPr>
            <a:r>
              <a:rPr lang="en-US" sz="3500" dirty="0"/>
              <a:t>206 “pivot counties” voted for Obama twice and then Trump.  </a:t>
            </a:r>
            <a:r>
              <a:rPr lang="en-US" sz="3500" u="sng" dirty="0"/>
              <a:t>38 of these were in MI, WI, and PA.</a:t>
            </a:r>
            <a:r>
              <a:rPr lang="en-US" sz="3500" dirty="0"/>
              <a:t>   29 were in Iowa.  </a:t>
            </a:r>
          </a:p>
          <a:p>
            <a:pPr marL="0" indent="0">
              <a:buNone/>
            </a:pPr>
            <a:r>
              <a:rPr lang="en-US" sz="3200" dirty="0"/>
              <a:t>														</a:t>
            </a:r>
          </a:p>
          <a:p>
            <a:endParaRPr lang="en-US" sz="2200" dirty="0"/>
          </a:p>
          <a:p>
            <a:pPr marL="0" indent="0">
              <a:buNone/>
            </a:pPr>
            <a:endParaRPr lang="en-US" sz="2200"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44</a:t>
            </a:fld>
            <a:endParaRPr lang="en-US" dirty="0"/>
          </a:p>
        </p:txBody>
      </p:sp>
      <p:sp>
        <p:nvSpPr>
          <p:cNvPr id="5" name="Footer Placeholder 4">
            <a:extLst>
              <a:ext uri="{FF2B5EF4-FFF2-40B4-BE49-F238E27FC236}">
                <a16:creationId xmlns:a16="http://schemas.microsoft.com/office/drawing/2014/main" id="{8DA3C818-616D-485C-896B-5117FF10AF42}"/>
              </a:ext>
            </a:extLst>
          </p:cNvPr>
          <p:cNvSpPr>
            <a:spLocks noGrp="1"/>
          </p:cNvSpPr>
          <p:nvPr>
            <p:ph type="ftr" sz="quarter" idx="11"/>
          </p:nvPr>
        </p:nvSpPr>
        <p:spPr/>
        <p:txBody>
          <a:bodyPr/>
          <a:lstStyle/>
          <a:p>
            <a:r>
              <a:rPr lang="en-US"/>
              <a:t>©  Joe Belden 2022                 </a:t>
            </a:r>
            <a:endParaRPr lang="en-US" dirty="0"/>
          </a:p>
        </p:txBody>
      </p:sp>
    </p:spTree>
    <p:extLst>
      <p:ext uri="{BB962C8B-B14F-4D97-AF65-F5344CB8AC3E}">
        <p14:creationId xmlns:p14="http://schemas.microsoft.com/office/powerpoint/2010/main" val="169366029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Rural drug abuse is higher</a:t>
            </a:r>
          </a:p>
        </p:txBody>
      </p:sp>
      <p:sp>
        <p:nvSpPr>
          <p:cNvPr id="3" name="Content Placeholder 2"/>
          <p:cNvSpPr>
            <a:spLocks noGrp="1"/>
          </p:cNvSpPr>
          <p:nvPr>
            <p:ph idx="1"/>
          </p:nvPr>
        </p:nvSpPr>
        <p:spPr>
          <a:xfrm>
            <a:off x="818711" y="2222287"/>
            <a:ext cx="38317709" cy="9605138"/>
          </a:xfrm>
        </p:spPr>
        <p:txBody>
          <a:bodyPr/>
          <a:lstStyle/>
          <a:p>
            <a:pPr marL="0" indent="0">
              <a:buNone/>
            </a:pPr>
            <a:endParaRPr lang="en-US" dirty="0"/>
          </a:p>
          <a:p>
            <a:endParaRPr lang="en-US" dirty="0"/>
          </a:p>
        </p:txBody>
      </p:sp>
      <p:sp>
        <p:nvSpPr>
          <p:cNvPr id="4" name="AutoShape 2" descr="Image result for texas election results"/>
          <p:cNvSpPr>
            <a:spLocks noChangeAspect="1" noChangeArrowheads="1"/>
          </p:cNvSpPr>
          <p:nvPr/>
        </p:nvSpPr>
        <p:spPr bwMode="auto">
          <a:xfrm>
            <a:off x="5943599" y="3276599"/>
            <a:ext cx="1106557" cy="110655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Rectangle 4"/>
          <p:cNvSpPr/>
          <p:nvPr/>
        </p:nvSpPr>
        <p:spPr>
          <a:xfrm>
            <a:off x="1610436" y="2690336"/>
            <a:ext cx="7533564" cy="2585323"/>
          </a:xfrm>
          <a:prstGeom prst="rect">
            <a:avLst/>
          </a:prstGeom>
        </p:spPr>
        <p:txBody>
          <a:bodyPr wrap="square">
            <a:spAutoFit/>
          </a:bodyPr>
          <a:lstStyle/>
          <a:p>
            <a:r>
              <a:rPr lang="en-US" dirty="0"/>
              <a:t>Individuals in counties outside metropolitan areas have higher rates of drug poisoning deaths, including deaths from opioids, and opioid poisonings in nonmetropolitan counties have increased at a rate greater than threefold the increase in metropolitan counties.</a:t>
            </a:r>
          </a:p>
          <a:p>
            <a:endParaRPr lang="en-US" dirty="0"/>
          </a:p>
          <a:p>
            <a:r>
              <a:rPr lang="en-US" dirty="0"/>
              <a:t>Source:  K. Keyes et al., “Understanding the Rural-Urban Differences in Nonmedical Prescription Opioid Use and Abuse in the United States,” </a:t>
            </a:r>
            <a:r>
              <a:rPr lang="en-US" i="1" dirty="0"/>
              <a:t>American Journal of Public Health</a:t>
            </a:r>
            <a:r>
              <a:rPr lang="en-US" dirty="0"/>
              <a:t>, Feb. 2014 </a:t>
            </a:r>
          </a:p>
        </p:txBody>
      </p:sp>
      <p:sp>
        <p:nvSpPr>
          <p:cNvPr id="6" name="Slide Number Placeholder 5"/>
          <p:cNvSpPr>
            <a:spLocks noGrp="1"/>
          </p:cNvSpPr>
          <p:nvPr>
            <p:ph type="sldNum" sz="quarter" idx="12"/>
          </p:nvPr>
        </p:nvSpPr>
        <p:spPr/>
        <p:txBody>
          <a:bodyPr/>
          <a:lstStyle/>
          <a:p>
            <a:fld id="{D57F1E4F-1CFF-5643-939E-217C01CDF565}" type="slidenum">
              <a:rPr lang="en-US" smtClean="0"/>
              <a:pPr/>
              <a:t>45</a:t>
            </a:fld>
            <a:endParaRPr lang="en-US" dirty="0"/>
          </a:p>
        </p:txBody>
      </p:sp>
      <p:sp>
        <p:nvSpPr>
          <p:cNvPr id="7" name="Footer Placeholder 6">
            <a:extLst>
              <a:ext uri="{FF2B5EF4-FFF2-40B4-BE49-F238E27FC236}">
                <a16:creationId xmlns:a16="http://schemas.microsoft.com/office/drawing/2014/main" id="{F004834A-4C25-4EBF-998D-71ECB636DFBA}"/>
              </a:ext>
            </a:extLst>
          </p:cNvPr>
          <p:cNvSpPr>
            <a:spLocks noGrp="1"/>
          </p:cNvSpPr>
          <p:nvPr>
            <p:ph type="ftr" sz="quarter" idx="11"/>
          </p:nvPr>
        </p:nvSpPr>
        <p:spPr/>
        <p:txBody>
          <a:bodyPr/>
          <a:lstStyle/>
          <a:p>
            <a:r>
              <a:rPr lang="en-US"/>
              <a:t>©  Joe Belden 2022                 </a:t>
            </a:r>
            <a:endParaRPr lang="en-US" dirty="0"/>
          </a:p>
        </p:txBody>
      </p:sp>
    </p:spTree>
    <p:extLst>
      <p:ext uri="{BB962C8B-B14F-4D97-AF65-F5344CB8AC3E}">
        <p14:creationId xmlns:p14="http://schemas.microsoft.com/office/powerpoint/2010/main" val="255502202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assets.pewresearch.org/wp-content/uploads/sites/12/2016/11/17115143/FT_16.11.16_RuralWhiteVote_640px.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7325" y="1185863"/>
            <a:ext cx="10086975" cy="520065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D57F1E4F-1CFF-5643-939E-217C01CDF565}" type="slidenum">
              <a:rPr lang="en-US" smtClean="0"/>
              <a:pPr/>
              <a:t>46</a:t>
            </a:fld>
            <a:endParaRPr lang="en-US" dirty="0"/>
          </a:p>
        </p:txBody>
      </p:sp>
      <p:sp>
        <p:nvSpPr>
          <p:cNvPr id="3" name="Footer Placeholder 2">
            <a:extLst>
              <a:ext uri="{FF2B5EF4-FFF2-40B4-BE49-F238E27FC236}">
                <a16:creationId xmlns:a16="http://schemas.microsoft.com/office/drawing/2014/main" id="{EE047BC3-C0D8-4639-9671-632876FECF3C}"/>
              </a:ext>
            </a:extLst>
          </p:cNvPr>
          <p:cNvSpPr>
            <a:spLocks noGrp="1"/>
          </p:cNvSpPr>
          <p:nvPr>
            <p:ph type="ftr" sz="quarter" idx="11"/>
          </p:nvPr>
        </p:nvSpPr>
        <p:spPr/>
        <p:txBody>
          <a:bodyPr/>
          <a:lstStyle/>
          <a:p>
            <a:r>
              <a:rPr lang="en-US"/>
              <a:t>©  Joe Belden 2022                 </a:t>
            </a:r>
            <a:endParaRPr lang="en-US" dirty="0"/>
          </a:p>
        </p:txBody>
      </p:sp>
    </p:spTree>
    <p:extLst>
      <p:ext uri="{BB962C8B-B14F-4D97-AF65-F5344CB8AC3E}">
        <p14:creationId xmlns:p14="http://schemas.microsoft.com/office/powerpoint/2010/main" val="69147237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Cultural gaps</a:t>
            </a:r>
          </a:p>
        </p:txBody>
      </p:sp>
      <p:sp>
        <p:nvSpPr>
          <p:cNvPr id="3" name="Content Placeholder 2"/>
          <p:cNvSpPr>
            <a:spLocks noGrp="1"/>
          </p:cNvSpPr>
          <p:nvPr>
            <p:ph idx="1"/>
          </p:nvPr>
        </p:nvSpPr>
        <p:spPr>
          <a:xfrm>
            <a:off x="818712" y="1948071"/>
            <a:ext cx="10554574" cy="3910728"/>
          </a:xfrm>
        </p:spPr>
        <p:txBody>
          <a:bodyPr/>
          <a:lstStyle/>
          <a:p>
            <a:pPr marL="0" indent="0">
              <a:buNone/>
            </a:pPr>
            <a:r>
              <a:rPr lang="en-US" dirty="0"/>
              <a:t>Rural America has long been the butt of condescending jokes repeated by urban folks:  </a:t>
            </a:r>
          </a:p>
          <a:p>
            <a:r>
              <a:rPr lang="en-US" dirty="0"/>
              <a:t>“Flyover country”  (except when we visit a national park)</a:t>
            </a:r>
          </a:p>
          <a:p>
            <a:r>
              <a:rPr lang="en-US" dirty="0"/>
              <a:t>“Pennsylvania is Philadelphia and Pittsburg separated by Alabama.”</a:t>
            </a:r>
          </a:p>
          <a:p>
            <a:r>
              <a:rPr lang="en-US" dirty="0"/>
              <a:t>“I didn’t just fall off a turnip truck.”  </a:t>
            </a:r>
          </a:p>
          <a:p>
            <a:r>
              <a:rPr lang="en-US" dirty="0"/>
              <a:t>Rural people are yokels, rubes, hicks, rednecks, hillbillies. </a:t>
            </a:r>
          </a:p>
          <a:p>
            <a:r>
              <a:rPr lang="en-US" dirty="0"/>
              <a:t>“The Beverly Hillbillies”  -- hit TV show from 1962 to 1971 about a newly oil-rich family of rural innocents moving to Hollywood</a:t>
            </a:r>
          </a:p>
          <a:p>
            <a:r>
              <a:rPr lang="en-US" dirty="0"/>
              <a:t>“Lil’ Abner” – popular comic strip from 1934 to 1977 about fictional clan of hillbillies in impoverished rural “Dogpatch” </a:t>
            </a:r>
          </a:p>
        </p:txBody>
      </p:sp>
      <p:sp>
        <p:nvSpPr>
          <p:cNvPr id="4" name="Slide Number Placeholder 3"/>
          <p:cNvSpPr>
            <a:spLocks noGrp="1"/>
          </p:cNvSpPr>
          <p:nvPr>
            <p:ph type="sldNum" sz="quarter" idx="12"/>
          </p:nvPr>
        </p:nvSpPr>
        <p:spPr/>
        <p:txBody>
          <a:bodyPr/>
          <a:lstStyle/>
          <a:p>
            <a:fld id="{D57F1E4F-1CFF-5643-939E-217C01CDF565}" type="slidenum">
              <a:rPr lang="en-US" smtClean="0"/>
              <a:pPr/>
              <a:t>47</a:t>
            </a:fld>
            <a:endParaRPr lang="en-US" dirty="0"/>
          </a:p>
        </p:txBody>
      </p:sp>
      <p:sp>
        <p:nvSpPr>
          <p:cNvPr id="5" name="Footer Placeholder 4">
            <a:extLst>
              <a:ext uri="{FF2B5EF4-FFF2-40B4-BE49-F238E27FC236}">
                <a16:creationId xmlns:a16="http://schemas.microsoft.com/office/drawing/2014/main" id="{3C14E99B-4C44-47D7-9B5F-E8520CF0CBE5}"/>
              </a:ext>
            </a:extLst>
          </p:cNvPr>
          <p:cNvSpPr>
            <a:spLocks noGrp="1"/>
          </p:cNvSpPr>
          <p:nvPr>
            <p:ph type="ftr" sz="quarter" idx="11"/>
          </p:nvPr>
        </p:nvSpPr>
        <p:spPr/>
        <p:txBody>
          <a:bodyPr/>
          <a:lstStyle/>
          <a:p>
            <a:r>
              <a:rPr lang="en-US"/>
              <a:t>©  Joe Belden 2022                 </a:t>
            </a:r>
            <a:endParaRPr lang="en-US" dirty="0"/>
          </a:p>
        </p:txBody>
      </p:sp>
    </p:spTree>
    <p:extLst>
      <p:ext uri="{BB962C8B-B14F-4D97-AF65-F5344CB8AC3E}">
        <p14:creationId xmlns:p14="http://schemas.microsoft.com/office/powerpoint/2010/main" val="157346676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000" y="460440"/>
            <a:ext cx="10571998" cy="970450"/>
          </a:xfrm>
        </p:spPr>
        <p:txBody>
          <a:bodyPr/>
          <a:lstStyle/>
          <a:p>
            <a:r>
              <a:rPr lang="en-US" dirty="0"/>
              <a:t>Will rural still be left behind?</a:t>
            </a:r>
          </a:p>
        </p:txBody>
      </p:sp>
      <p:sp>
        <p:nvSpPr>
          <p:cNvPr id="3" name="Content Placeholder 2"/>
          <p:cNvSpPr>
            <a:spLocks noGrp="1"/>
          </p:cNvSpPr>
          <p:nvPr>
            <p:ph idx="1"/>
          </p:nvPr>
        </p:nvSpPr>
        <p:spPr>
          <a:xfrm>
            <a:off x="818712" y="1749287"/>
            <a:ext cx="10554574" cy="4109511"/>
          </a:xfrm>
        </p:spPr>
        <p:txBody>
          <a:bodyPr/>
          <a:lstStyle/>
          <a:p>
            <a:r>
              <a:rPr lang="en-US" dirty="0"/>
              <a:t>Will urban liberals simply say “rural is hopeless, not worth the effort?”</a:t>
            </a:r>
          </a:p>
          <a:p>
            <a:r>
              <a:rPr lang="en-US" dirty="0"/>
              <a:t>Will left-leaning Democrats be unwilling to support policies that appeal to potential rural supporters?</a:t>
            </a:r>
          </a:p>
          <a:p>
            <a:r>
              <a:rPr lang="en-US" dirty="0"/>
              <a:t>Will progressives say rural and all Trump supporters deserve Trump’s program cuts?  </a:t>
            </a:r>
          </a:p>
          <a:p>
            <a:r>
              <a:rPr lang="en-US" dirty="0"/>
              <a:t>Is “basket of deplorables” unfortunately a true description of some?  </a:t>
            </a:r>
          </a:p>
          <a:p>
            <a:r>
              <a:rPr lang="en-US" dirty="0"/>
              <a:t>Tom Perez, former Secretary of Labor and Democratic party chair, says of his party’s 2016 failures, “We didn’t make house calls.”  Is this a condescending statement?   </a:t>
            </a:r>
          </a:p>
        </p:txBody>
      </p:sp>
      <p:sp>
        <p:nvSpPr>
          <p:cNvPr id="4" name="Slide Number Placeholder 3"/>
          <p:cNvSpPr>
            <a:spLocks noGrp="1"/>
          </p:cNvSpPr>
          <p:nvPr>
            <p:ph type="sldNum" sz="quarter" idx="12"/>
          </p:nvPr>
        </p:nvSpPr>
        <p:spPr/>
        <p:txBody>
          <a:bodyPr/>
          <a:lstStyle/>
          <a:p>
            <a:fld id="{D57F1E4F-1CFF-5643-939E-217C01CDF565}" type="slidenum">
              <a:rPr lang="en-US" smtClean="0"/>
              <a:pPr/>
              <a:t>48</a:t>
            </a:fld>
            <a:endParaRPr lang="en-US" dirty="0"/>
          </a:p>
        </p:txBody>
      </p:sp>
      <p:sp>
        <p:nvSpPr>
          <p:cNvPr id="5" name="Footer Placeholder 4">
            <a:extLst>
              <a:ext uri="{FF2B5EF4-FFF2-40B4-BE49-F238E27FC236}">
                <a16:creationId xmlns:a16="http://schemas.microsoft.com/office/drawing/2014/main" id="{66EE4976-0630-4EBE-8036-6D7814B958F3}"/>
              </a:ext>
            </a:extLst>
          </p:cNvPr>
          <p:cNvSpPr>
            <a:spLocks noGrp="1"/>
          </p:cNvSpPr>
          <p:nvPr>
            <p:ph type="ftr" sz="quarter" idx="11"/>
          </p:nvPr>
        </p:nvSpPr>
        <p:spPr/>
        <p:txBody>
          <a:bodyPr/>
          <a:lstStyle/>
          <a:p>
            <a:r>
              <a:rPr lang="en-US"/>
              <a:t>©  Joe Belden 2022                 </a:t>
            </a:r>
            <a:endParaRPr lang="en-US" dirty="0"/>
          </a:p>
        </p:txBody>
      </p:sp>
    </p:spTree>
    <p:extLst>
      <p:ext uri="{BB962C8B-B14F-4D97-AF65-F5344CB8AC3E}">
        <p14:creationId xmlns:p14="http://schemas.microsoft.com/office/powerpoint/2010/main" val="182809304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One opinion</a:t>
            </a:r>
          </a:p>
        </p:txBody>
      </p:sp>
      <p:sp>
        <p:nvSpPr>
          <p:cNvPr id="3" name="Content Placeholder 2"/>
          <p:cNvSpPr>
            <a:spLocks noGrp="1"/>
          </p:cNvSpPr>
          <p:nvPr>
            <p:ph idx="1"/>
          </p:nvPr>
        </p:nvSpPr>
        <p:spPr/>
        <p:txBody>
          <a:bodyPr/>
          <a:lstStyle/>
          <a:p>
            <a:r>
              <a:rPr lang="en-US" dirty="0"/>
              <a:t>“I hate these people.  Truly the worst of humanity.  To hell with every one of them.”</a:t>
            </a:r>
          </a:p>
          <a:p>
            <a:pPr marL="457200" lvl="1" indent="0">
              <a:buNone/>
            </a:pPr>
            <a:endParaRPr lang="en-US" dirty="0"/>
          </a:p>
          <a:p>
            <a:pPr marL="457200" lvl="1" indent="0">
              <a:buNone/>
            </a:pPr>
            <a:r>
              <a:rPr lang="en-US" dirty="0"/>
              <a:t>-- A reader’s tweet to NYT columnist Nicholas Kristoff, 6 April 2017, after his prior appeal to “be nice to Trump voters.”</a:t>
            </a:r>
          </a:p>
        </p:txBody>
      </p:sp>
      <p:sp>
        <p:nvSpPr>
          <p:cNvPr id="4" name="Slide Number Placeholder 3"/>
          <p:cNvSpPr>
            <a:spLocks noGrp="1"/>
          </p:cNvSpPr>
          <p:nvPr>
            <p:ph type="sldNum" sz="quarter" idx="12"/>
          </p:nvPr>
        </p:nvSpPr>
        <p:spPr/>
        <p:txBody>
          <a:bodyPr/>
          <a:lstStyle/>
          <a:p>
            <a:fld id="{D57F1E4F-1CFF-5643-939E-217C01CDF565}" type="slidenum">
              <a:rPr lang="en-US" smtClean="0"/>
              <a:pPr/>
              <a:t>49</a:t>
            </a:fld>
            <a:endParaRPr lang="en-US" dirty="0"/>
          </a:p>
        </p:txBody>
      </p:sp>
      <p:sp>
        <p:nvSpPr>
          <p:cNvPr id="5" name="Footer Placeholder 4">
            <a:extLst>
              <a:ext uri="{FF2B5EF4-FFF2-40B4-BE49-F238E27FC236}">
                <a16:creationId xmlns:a16="http://schemas.microsoft.com/office/drawing/2014/main" id="{6F97BAD9-156E-4C2D-8F45-311938A5AF40}"/>
              </a:ext>
            </a:extLst>
          </p:cNvPr>
          <p:cNvSpPr>
            <a:spLocks noGrp="1"/>
          </p:cNvSpPr>
          <p:nvPr>
            <p:ph type="ftr" sz="quarter" idx="11"/>
          </p:nvPr>
        </p:nvSpPr>
        <p:spPr/>
        <p:txBody>
          <a:bodyPr/>
          <a:lstStyle/>
          <a:p>
            <a:r>
              <a:rPr lang="en-US"/>
              <a:t>©  Joe Belden 2022                 </a:t>
            </a:r>
            <a:endParaRPr lang="en-US" dirty="0"/>
          </a:p>
        </p:txBody>
      </p:sp>
    </p:spTree>
    <p:extLst>
      <p:ext uri="{BB962C8B-B14F-4D97-AF65-F5344CB8AC3E}">
        <p14:creationId xmlns:p14="http://schemas.microsoft.com/office/powerpoint/2010/main" val="30526398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CD6BEC0-5D03-4DE6-8BCD-2E0B440E5685}"/>
              </a:ext>
            </a:extLst>
          </p:cNvPr>
          <p:cNvSpPr>
            <a:spLocks noGrp="1"/>
          </p:cNvSpPr>
          <p:nvPr>
            <p:ph type="ftr" sz="quarter" idx="11"/>
          </p:nvPr>
        </p:nvSpPr>
        <p:spPr/>
        <p:txBody>
          <a:bodyPr/>
          <a:lstStyle/>
          <a:p>
            <a:r>
              <a:rPr lang="en-US"/>
              <a:t>©  Joe Belden 2022                 </a:t>
            </a:r>
            <a:endParaRPr lang="en-US" dirty="0"/>
          </a:p>
        </p:txBody>
      </p:sp>
      <p:sp>
        <p:nvSpPr>
          <p:cNvPr id="3" name="Slide Number Placeholder 2">
            <a:extLst>
              <a:ext uri="{FF2B5EF4-FFF2-40B4-BE49-F238E27FC236}">
                <a16:creationId xmlns:a16="http://schemas.microsoft.com/office/drawing/2014/main" id="{E484C4AD-1930-447F-8003-10A8FD62C8EE}"/>
              </a:ext>
            </a:extLst>
          </p:cNvPr>
          <p:cNvSpPr>
            <a:spLocks noGrp="1"/>
          </p:cNvSpPr>
          <p:nvPr>
            <p:ph type="sldNum" sz="quarter" idx="12"/>
          </p:nvPr>
        </p:nvSpPr>
        <p:spPr/>
        <p:txBody>
          <a:bodyPr/>
          <a:lstStyle/>
          <a:p>
            <a:fld id="{D57F1E4F-1CFF-5643-939E-217C01CDF565}" type="slidenum">
              <a:rPr lang="en-US" smtClean="0"/>
              <a:pPr/>
              <a:t>5</a:t>
            </a:fld>
            <a:endParaRPr lang="en-US" dirty="0"/>
          </a:p>
        </p:txBody>
      </p:sp>
      <p:pic>
        <p:nvPicPr>
          <p:cNvPr id="1026" name="Picture 2" descr="The New Yorker Magazine - AUG. 20, 2018 - End of Summer Issue">
            <a:extLst>
              <a:ext uri="{FF2B5EF4-FFF2-40B4-BE49-F238E27FC236}">
                <a16:creationId xmlns:a16="http://schemas.microsoft.com/office/drawing/2014/main" id="{6F4F1E83-3C14-43F5-B6C0-7E142DDBC5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2689" y="196948"/>
            <a:ext cx="4994031" cy="62095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247804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3D9AE8-7B0F-4715-9693-317703BC5CBB}"/>
              </a:ext>
            </a:extLst>
          </p:cNvPr>
          <p:cNvSpPr>
            <a:spLocks noGrp="1"/>
          </p:cNvSpPr>
          <p:nvPr>
            <p:ph type="title"/>
          </p:nvPr>
        </p:nvSpPr>
        <p:spPr>
          <a:xfrm>
            <a:off x="810000" y="447188"/>
            <a:ext cx="10571998" cy="1594676"/>
          </a:xfrm>
        </p:spPr>
        <p:txBody>
          <a:bodyPr/>
          <a:lstStyle/>
          <a:p>
            <a:r>
              <a:rPr lang="en-US" sz="2400" dirty="0"/>
              <a:t>Marc Hetherington &amp; Jonathan Weiler, </a:t>
            </a:r>
            <a:r>
              <a:rPr lang="en-US" sz="2400" i="1" dirty="0"/>
              <a:t>Prius or Pickup: How the Answers to Four Simple Questions Explain America’s Great Divide (New York: Houghton Mifflin Harcourt, 2018)</a:t>
            </a:r>
            <a:br>
              <a:rPr lang="en-US" sz="2400" dirty="0"/>
            </a:br>
            <a:endParaRPr lang="en-US" sz="2400" i="1" dirty="0"/>
          </a:p>
        </p:txBody>
      </p:sp>
      <p:sp>
        <p:nvSpPr>
          <p:cNvPr id="3" name="Content Placeholder 2">
            <a:extLst>
              <a:ext uri="{FF2B5EF4-FFF2-40B4-BE49-F238E27FC236}">
                <a16:creationId xmlns:a16="http://schemas.microsoft.com/office/drawing/2014/main" id="{2BE6B3A7-7685-4068-867D-150EA74C5B83}"/>
              </a:ext>
            </a:extLst>
          </p:cNvPr>
          <p:cNvSpPr>
            <a:spLocks noGrp="1"/>
          </p:cNvSpPr>
          <p:nvPr>
            <p:ph idx="1"/>
          </p:nvPr>
        </p:nvSpPr>
        <p:spPr/>
        <p:txBody>
          <a:bodyPr>
            <a:normAutofit fontScale="92500" lnSpcReduction="20000"/>
          </a:bodyPr>
          <a:lstStyle/>
          <a:p>
            <a:pPr marL="0" indent="0">
              <a:buNone/>
            </a:pPr>
            <a:r>
              <a:rPr lang="en-US" sz="2200" i="1" dirty="0"/>
              <a:t>“I am going to read you pairs of desirable qualities for children. Please tell me which one you think is more important for a child to have.</a:t>
            </a:r>
            <a:endParaRPr lang="en-US" sz="2200" dirty="0"/>
          </a:p>
          <a:p>
            <a:r>
              <a:rPr lang="en-US" sz="3200" i="1" dirty="0"/>
              <a:t>1. Independence versus respect for elders</a:t>
            </a:r>
            <a:endParaRPr lang="en-US" sz="3200" dirty="0"/>
          </a:p>
          <a:p>
            <a:r>
              <a:rPr lang="en-US" sz="3200" i="1" dirty="0"/>
              <a:t>2. Obedience versus self-reliance</a:t>
            </a:r>
            <a:endParaRPr lang="en-US" sz="3200" dirty="0"/>
          </a:p>
          <a:p>
            <a:r>
              <a:rPr lang="en-US" sz="3200" i="1" dirty="0"/>
              <a:t>3. Curiosity versus good manners</a:t>
            </a:r>
            <a:endParaRPr lang="en-US" sz="3200" dirty="0"/>
          </a:p>
          <a:p>
            <a:r>
              <a:rPr lang="en-US" sz="3200" i="1" dirty="0"/>
              <a:t>4. Being considerate versus being well-behaved”</a:t>
            </a:r>
          </a:p>
          <a:p>
            <a:pPr marL="0" indent="0">
              <a:buNone/>
            </a:pPr>
            <a:r>
              <a:rPr lang="en-US" sz="2200" i="1" dirty="0"/>
              <a:t>Those picking respect for elders, obedience, manners, &amp; well-behaved were more likely to be Trump voters.   Those picking the other 4 were likely to be Clinton voters.</a:t>
            </a:r>
            <a:endParaRPr lang="en-US" sz="2200" dirty="0"/>
          </a:p>
        </p:txBody>
      </p:sp>
      <p:sp>
        <p:nvSpPr>
          <p:cNvPr id="4" name="Footer Placeholder 3">
            <a:extLst>
              <a:ext uri="{FF2B5EF4-FFF2-40B4-BE49-F238E27FC236}">
                <a16:creationId xmlns:a16="http://schemas.microsoft.com/office/drawing/2014/main" id="{92BF4B51-6D1A-4F51-9588-6708C1D3411D}"/>
              </a:ext>
            </a:extLst>
          </p:cNvPr>
          <p:cNvSpPr>
            <a:spLocks noGrp="1"/>
          </p:cNvSpPr>
          <p:nvPr>
            <p:ph type="ftr" sz="quarter" idx="11"/>
          </p:nvPr>
        </p:nvSpPr>
        <p:spPr/>
        <p:txBody>
          <a:bodyPr/>
          <a:lstStyle/>
          <a:p>
            <a:r>
              <a:rPr lang="en-US"/>
              <a:t>©  Joe Belden 2022                 </a:t>
            </a:r>
            <a:endParaRPr lang="en-US" dirty="0"/>
          </a:p>
        </p:txBody>
      </p:sp>
      <p:sp>
        <p:nvSpPr>
          <p:cNvPr id="5" name="Slide Number Placeholder 4">
            <a:extLst>
              <a:ext uri="{FF2B5EF4-FFF2-40B4-BE49-F238E27FC236}">
                <a16:creationId xmlns:a16="http://schemas.microsoft.com/office/drawing/2014/main" id="{09C731B7-A97D-4393-9376-381F5E4E86DD}"/>
              </a:ext>
            </a:extLst>
          </p:cNvPr>
          <p:cNvSpPr>
            <a:spLocks noGrp="1"/>
          </p:cNvSpPr>
          <p:nvPr>
            <p:ph type="sldNum" sz="quarter" idx="12"/>
          </p:nvPr>
        </p:nvSpPr>
        <p:spPr/>
        <p:txBody>
          <a:bodyPr/>
          <a:lstStyle/>
          <a:p>
            <a:fld id="{D57F1E4F-1CFF-5643-939E-217C01CDF565}" type="slidenum">
              <a:rPr lang="en-US" smtClean="0"/>
              <a:pPr/>
              <a:t>50</a:t>
            </a:fld>
            <a:endParaRPr lang="en-US" dirty="0"/>
          </a:p>
        </p:txBody>
      </p:sp>
    </p:spTree>
    <p:extLst>
      <p:ext uri="{BB962C8B-B14F-4D97-AF65-F5344CB8AC3E}">
        <p14:creationId xmlns:p14="http://schemas.microsoft.com/office/powerpoint/2010/main" val="42513935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8D78C-CBBE-4A76-8495-DDA4A0C25C4C}"/>
              </a:ext>
            </a:extLst>
          </p:cNvPr>
          <p:cNvSpPr>
            <a:spLocks noGrp="1"/>
          </p:cNvSpPr>
          <p:nvPr>
            <p:ph type="title"/>
          </p:nvPr>
        </p:nvSpPr>
        <p:spPr/>
        <p:txBody>
          <a:bodyPr/>
          <a:lstStyle/>
          <a:p>
            <a:r>
              <a:rPr lang="en-US" dirty="0"/>
              <a:t>How is rural defined?  --  Too many ways </a:t>
            </a:r>
          </a:p>
        </p:txBody>
      </p:sp>
      <p:sp>
        <p:nvSpPr>
          <p:cNvPr id="3" name="Content Placeholder 2">
            <a:extLst>
              <a:ext uri="{FF2B5EF4-FFF2-40B4-BE49-F238E27FC236}">
                <a16:creationId xmlns:a16="http://schemas.microsoft.com/office/drawing/2014/main" id="{2280B95C-F0E7-46E4-B5BA-770B80FFF30B}"/>
              </a:ext>
            </a:extLst>
          </p:cNvPr>
          <p:cNvSpPr>
            <a:spLocks noGrp="1"/>
          </p:cNvSpPr>
          <p:nvPr>
            <p:ph idx="1"/>
          </p:nvPr>
        </p:nvSpPr>
        <p:spPr/>
        <p:txBody>
          <a:bodyPr/>
          <a:lstStyle/>
          <a:p>
            <a:r>
              <a:rPr lang="en-US" dirty="0"/>
              <a:t>Rural and urban  </a:t>
            </a:r>
          </a:p>
          <a:p>
            <a:r>
              <a:rPr lang="en-US" dirty="0"/>
              <a:t>Nonmetropolitan areas</a:t>
            </a:r>
          </a:p>
          <a:p>
            <a:r>
              <a:rPr lang="en-US" dirty="0"/>
              <a:t>Metropolitan Statistical Areas – City and suburb – 50,000 +</a:t>
            </a:r>
          </a:p>
          <a:p>
            <a:r>
              <a:rPr lang="en-US" dirty="0"/>
              <a:t>Micropolitan Statistical Areas – 10,000 – 49,999</a:t>
            </a:r>
          </a:p>
          <a:p>
            <a:r>
              <a:rPr lang="en-US" dirty="0"/>
              <a:t>Outside core-based statistical areas        Huh?</a:t>
            </a:r>
          </a:p>
          <a:p>
            <a:r>
              <a:rPr lang="en-US" dirty="0"/>
              <a:t>Definitions in federal programs  </a:t>
            </a:r>
          </a:p>
        </p:txBody>
      </p:sp>
      <p:sp>
        <p:nvSpPr>
          <p:cNvPr id="4" name="Footer Placeholder 3">
            <a:extLst>
              <a:ext uri="{FF2B5EF4-FFF2-40B4-BE49-F238E27FC236}">
                <a16:creationId xmlns:a16="http://schemas.microsoft.com/office/drawing/2014/main" id="{F6D3426C-9A99-4D53-9135-E1AA3A0E38DD}"/>
              </a:ext>
            </a:extLst>
          </p:cNvPr>
          <p:cNvSpPr>
            <a:spLocks noGrp="1"/>
          </p:cNvSpPr>
          <p:nvPr>
            <p:ph type="ftr" sz="quarter" idx="11"/>
          </p:nvPr>
        </p:nvSpPr>
        <p:spPr/>
        <p:txBody>
          <a:bodyPr/>
          <a:lstStyle/>
          <a:p>
            <a:r>
              <a:rPr lang="en-US"/>
              <a:t>©  Joe Belden 2022                 </a:t>
            </a:r>
            <a:endParaRPr lang="en-US" dirty="0"/>
          </a:p>
        </p:txBody>
      </p:sp>
      <p:sp>
        <p:nvSpPr>
          <p:cNvPr id="5" name="Slide Number Placeholder 4">
            <a:extLst>
              <a:ext uri="{FF2B5EF4-FFF2-40B4-BE49-F238E27FC236}">
                <a16:creationId xmlns:a16="http://schemas.microsoft.com/office/drawing/2014/main" id="{492BF0E4-6672-4211-9BA9-3CE2B80F6943}"/>
              </a:ext>
            </a:extLst>
          </p:cNvPr>
          <p:cNvSpPr>
            <a:spLocks noGrp="1"/>
          </p:cNvSpPr>
          <p:nvPr>
            <p:ph type="sldNum" sz="quarter" idx="12"/>
          </p:nvPr>
        </p:nvSpPr>
        <p:spPr/>
        <p:txBody>
          <a:bodyPr/>
          <a:lstStyle/>
          <a:p>
            <a:fld id="{D57F1E4F-1CFF-5643-939E-217C01CDF565}" type="slidenum">
              <a:rPr lang="en-US" smtClean="0"/>
              <a:pPr/>
              <a:t>6</a:t>
            </a:fld>
            <a:endParaRPr lang="en-US" dirty="0"/>
          </a:p>
        </p:txBody>
      </p:sp>
    </p:spTree>
    <p:extLst>
      <p:ext uri="{BB962C8B-B14F-4D97-AF65-F5344CB8AC3E}">
        <p14:creationId xmlns:p14="http://schemas.microsoft.com/office/powerpoint/2010/main" val="38179967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C7011-1970-4C56-AEA6-6C6D158C3210}"/>
              </a:ext>
            </a:extLst>
          </p:cNvPr>
          <p:cNvSpPr>
            <a:spLocks noGrp="1"/>
          </p:cNvSpPr>
          <p:nvPr>
            <p:ph type="title"/>
          </p:nvPr>
        </p:nvSpPr>
        <p:spPr/>
        <p:txBody>
          <a:bodyPr/>
          <a:lstStyle/>
          <a:p>
            <a:r>
              <a:rPr lang="en-US" dirty="0"/>
              <a:t>How much of the population is rural?</a:t>
            </a:r>
          </a:p>
        </p:txBody>
      </p:sp>
      <p:sp>
        <p:nvSpPr>
          <p:cNvPr id="3" name="Content Placeholder 2">
            <a:extLst>
              <a:ext uri="{FF2B5EF4-FFF2-40B4-BE49-F238E27FC236}">
                <a16:creationId xmlns:a16="http://schemas.microsoft.com/office/drawing/2014/main" id="{0ACA298B-C8BD-4BA9-A045-7682DC8B2585}"/>
              </a:ext>
            </a:extLst>
          </p:cNvPr>
          <p:cNvSpPr>
            <a:spLocks noGrp="1"/>
          </p:cNvSpPr>
          <p:nvPr>
            <p:ph idx="1"/>
          </p:nvPr>
        </p:nvSpPr>
        <p:spPr>
          <a:xfrm>
            <a:off x="818712" y="2467992"/>
            <a:ext cx="10554574" cy="3390806"/>
          </a:xfrm>
        </p:spPr>
        <p:txBody>
          <a:bodyPr>
            <a:normAutofit fontScale="92500"/>
          </a:bodyPr>
          <a:lstStyle/>
          <a:p>
            <a:pPr marL="0" indent="0">
              <a:buNone/>
            </a:pPr>
            <a:r>
              <a:rPr lang="en-US" sz="2400" dirty="0"/>
              <a:t>From 2010 to 2020 –</a:t>
            </a:r>
          </a:p>
          <a:p>
            <a:r>
              <a:rPr lang="en-US" sz="2400" dirty="0"/>
              <a:t>The US population grew by 22.7 million to 331.4 million – a 7.4 % increase.</a:t>
            </a:r>
          </a:p>
          <a:p>
            <a:r>
              <a:rPr lang="en-US" sz="2400" dirty="0"/>
              <a:t>The rural and small-town population grew by only 164,000 – 0.3% -- to 60.6 million.</a:t>
            </a:r>
          </a:p>
          <a:p>
            <a:r>
              <a:rPr lang="en-US" sz="2400" dirty="0"/>
              <a:t>The US urban population grew by nearly 5 million – a 5.0 % increase.</a:t>
            </a:r>
          </a:p>
          <a:p>
            <a:r>
              <a:rPr lang="en-US" sz="2400" dirty="0"/>
              <a:t>The suburban-areas population grew by over 17 million people – an 11.8 % increase.</a:t>
            </a:r>
          </a:p>
          <a:p>
            <a:endParaRPr lang="en-US" sz="2400" dirty="0"/>
          </a:p>
          <a:p>
            <a:endParaRPr lang="en-US" dirty="0"/>
          </a:p>
        </p:txBody>
      </p:sp>
      <p:sp>
        <p:nvSpPr>
          <p:cNvPr id="4" name="Footer Placeholder 3">
            <a:extLst>
              <a:ext uri="{FF2B5EF4-FFF2-40B4-BE49-F238E27FC236}">
                <a16:creationId xmlns:a16="http://schemas.microsoft.com/office/drawing/2014/main" id="{D43B3D2C-6B4E-4B60-8B68-077A0411A24B}"/>
              </a:ext>
            </a:extLst>
          </p:cNvPr>
          <p:cNvSpPr>
            <a:spLocks noGrp="1"/>
          </p:cNvSpPr>
          <p:nvPr>
            <p:ph type="ftr" sz="quarter" idx="11"/>
          </p:nvPr>
        </p:nvSpPr>
        <p:spPr/>
        <p:txBody>
          <a:bodyPr/>
          <a:lstStyle/>
          <a:p>
            <a:r>
              <a:rPr lang="en-US"/>
              <a:t>©  Joe Belden 2022                 </a:t>
            </a:r>
            <a:endParaRPr lang="en-US" dirty="0"/>
          </a:p>
        </p:txBody>
      </p:sp>
      <p:sp>
        <p:nvSpPr>
          <p:cNvPr id="5" name="Slide Number Placeholder 4">
            <a:extLst>
              <a:ext uri="{FF2B5EF4-FFF2-40B4-BE49-F238E27FC236}">
                <a16:creationId xmlns:a16="http://schemas.microsoft.com/office/drawing/2014/main" id="{54BECBDA-AB00-45CF-82AB-5294DB8215D7}"/>
              </a:ext>
            </a:extLst>
          </p:cNvPr>
          <p:cNvSpPr>
            <a:spLocks noGrp="1"/>
          </p:cNvSpPr>
          <p:nvPr>
            <p:ph type="sldNum" sz="quarter" idx="12"/>
          </p:nvPr>
        </p:nvSpPr>
        <p:spPr/>
        <p:txBody>
          <a:bodyPr/>
          <a:lstStyle/>
          <a:p>
            <a:fld id="{D57F1E4F-1CFF-5643-939E-217C01CDF565}" type="slidenum">
              <a:rPr lang="en-US" smtClean="0"/>
              <a:pPr/>
              <a:t>7</a:t>
            </a:fld>
            <a:endParaRPr lang="en-US" dirty="0"/>
          </a:p>
        </p:txBody>
      </p:sp>
    </p:spTree>
    <p:extLst>
      <p:ext uri="{BB962C8B-B14F-4D97-AF65-F5344CB8AC3E}">
        <p14:creationId xmlns:p14="http://schemas.microsoft.com/office/powerpoint/2010/main" val="8942995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86E41-2A6B-4948-9005-B8A2711923E5}"/>
              </a:ext>
            </a:extLst>
          </p:cNvPr>
          <p:cNvSpPr>
            <a:spLocks noGrp="1"/>
          </p:cNvSpPr>
          <p:nvPr>
            <p:ph type="title"/>
          </p:nvPr>
        </p:nvSpPr>
        <p:spPr/>
        <p:txBody>
          <a:bodyPr/>
          <a:lstStyle/>
          <a:p>
            <a:r>
              <a:rPr lang="en-US" dirty="0"/>
              <a:t>What is rural?</a:t>
            </a:r>
          </a:p>
        </p:txBody>
      </p:sp>
      <p:sp>
        <p:nvSpPr>
          <p:cNvPr id="4" name="Footer Placeholder 3">
            <a:extLst>
              <a:ext uri="{FF2B5EF4-FFF2-40B4-BE49-F238E27FC236}">
                <a16:creationId xmlns:a16="http://schemas.microsoft.com/office/drawing/2014/main" id="{934D67CE-CF35-4485-86FE-39E75DFD5F04}"/>
              </a:ext>
            </a:extLst>
          </p:cNvPr>
          <p:cNvSpPr>
            <a:spLocks noGrp="1"/>
          </p:cNvSpPr>
          <p:nvPr>
            <p:ph type="ftr" sz="quarter" idx="11"/>
          </p:nvPr>
        </p:nvSpPr>
        <p:spPr/>
        <p:txBody>
          <a:bodyPr/>
          <a:lstStyle/>
          <a:p>
            <a:r>
              <a:rPr lang="en-US"/>
              <a:t>©  Joe Belden 2022                 </a:t>
            </a:r>
            <a:endParaRPr lang="en-US" dirty="0"/>
          </a:p>
        </p:txBody>
      </p:sp>
      <p:sp>
        <p:nvSpPr>
          <p:cNvPr id="5" name="Slide Number Placeholder 4">
            <a:extLst>
              <a:ext uri="{FF2B5EF4-FFF2-40B4-BE49-F238E27FC236}">
                <a16:creationId xmlns:a16="http://schemas.microsoft.com/office/drawing/2014/main" id="{B95DC6D6-ED0D-45DB-9B83-BD0F4D3D2270}"/>
              </a:ext>
            </a:extLst>
          </p:cNvPr>
          <p:cNvSpPr>
            <a:spLocks noGrp="1"/>
          </p:cNvSpPr>
          <p:nvPr>
            <p:ph type="sldNum" sz="quarter" idx="12"/>
          </p:nvPr>
        </p:nvSpPr>
        <p:spPr/>
        <p:txBody>
          <a:bodyPr/>
          <a:lstStyle/>
          <a:p>
            <a:fld id="{D57F1E4F-1CFF-5643-939E-217C01CDF565}" type="slidenum">
              <a:rPr lang="en-US" smtClean="0"/>
              <a:pPr/>
              <a:t>8</a:t>
            </a:fld>
            <a:endParaRPr lang="en-US" dirty="0"/>
          </a:p>
        </p:txBody>
      </p:sp>
      <p:sp>
        <p:nvSpPr>
          <p:cNvPr id="6" name="Content Placeholder 2">
            <a:extLst>
              <a:ext uri="{FF2B5EF4-FFF2-40B4-BE49-F238E27FC236}">
                <a16:creationId xmlns:a16="http://schemas.microsoft.com/office/drawing/2014/main" id="{22867F70-D6EF-449A-9977-48910001ADE6}"/>
              </a:ext>
            </a:extLst>
          </p:cNvPr>
          <p:cNvSpPr>
            <a:spLocks noGrp="1"/>
          </p:cNvSpPr>
          <p:nvPr>
            <p:ph idx="1"/>
          </p:nvPr>
        </p:nvSpPr>
        <p:spPr/>
        <p:txBody>
          <a:bodyPr/>
          <a:lstStyle/>
          <a:p>
            <a:r>
              <a:rPr lang="en-US" dirty="0"/>
              <a:t>Metro and nonmetro areas (1,167 metro and 1,976 nonmetro counties)</a:t>
            </a:r>
          </a:p>
          <a:p>
            <a:r>
              <a:rPr lang="en-US" dirty="0"/>
              <a:t>Urban and rural (rural is less than 2,500)</a:t>
            </a:r>
          </a:p>
          <a:p>
            <a:r>
              <a:rPr lang="en-US" dirty="0"/>
              <a:t>Micropolitan areas (10,000 to 50,000)  This is also part of the old nonmetro.</a:t>
            </a:r>
          </a:p>
          <a:p>
            <a:r>
              <a:rPr lang="en-US" dirty="0"/>
              <a:t>Outside urbanized areas</a:t>
            </a:r>
          </a:p>
          <a:p>
            <a:r>
              <a:rPr lang="en-US" dirty="0"/>
              <a:t>USDA program definitions</a:t>
            </a:r>
          </a:p>
          <a:p>
            <a:r>
              <a:rPr lang="en-US" dirty="0"/>
              <a:t>AND    –    By one measure 54% of the rural population lives in metropolitan areas, in outlying suburban and exurban counties.</a:t>
            </a:r>
          </a:p>
          <a:p>
            <a:pPr marL="0" indent="0">
              <a:buNone/>
            </a:pPr>
            <a:r>
              <a:rPr lang="en-US" dirty="0"/>
              <a:t>DOES YOUR HEAD HURT YET?  MINE DOES.  </a:t>
            </a:r>
          </a:p>
        </p:txBody>
      </p:sp>
    </p:spTree>
    <p:extLst>
      <p:ext uri="{BB962C8B-B14F-4D97-AF65-F5344CB8AC3E}">
        <p14:creationId xmlns:p14="http://schemas.microsoft.com/office/powerpoint/2010/main" val="12196591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26F59-7120-4FE7-8400-048518D3A23C}"/>
              </a:ext>
            </a:extLst>
          </p:cNvPr>
          <p:cNvSpPr>
            <a:spLocks noGrp="1"/>
          </p:cNvSpPr>
          <p:nvPr>
            <p:ph type="title"/>
          </p:nvPr>
        </p:nvSpPr>
        <p:spPr>
          <a:xfrm>
            <a:off x="810000" y="447187"/>
            <a:ext cx="10571998" cy="1592535"/>
          </a:xfrm>
        </p:spPr>
        <p:txBody>
          <a:bodyPr/>
          <a:lstStyle/>
          <a:p>
            <a:r>
              <a:rPr lang="en-US" sz="3200" dirty="0"/>
              <a:t>“Are you from a rural area?”</a:t>
            </a:r>
            <a:br>
              <a:rPr lang="en-US" sz="3200" dirty="0"/>
            </a:br>
            <a:r>
              <a:rPr lang="en-US" sz="3200" dirty="0"/>
              <a:t>“Well, I used to be.  Now OMB says I’m from an outside-core-based statistical area.”</a:t>
            </a:r>
          </a:p>
        </p:txBody>
      </p:sp>
      <p:sp>
        <p:nvSpPr>
          <p:cNvPr id="3" name="Content Placeholder 2">
            <a:extLst>
              <a:ext uri="{FF2B5EF4-FFF2-40B4-BE49-F238E27FC236}">
                <a16:creationId xmlns:a16="http://schemas.microsoft.com/office/drawing/2014/main" id="{AFDFFCDC-74CD-4467-9B05-EE46AC745912}"/>
              </a:ext>
            </a:extLst>
          </p:cNvPr>
          <p:cNvSpPr>
            <a:spLocks noGrp="1"/>
          </p:cNvSpPr>
          <p:nvPr>
            <p:ph idx="1"/>
          </p:nvPr>
        </p:nvSpPr>
        <p:spPr/>
        <p:txBody>
          <a:bodyPr/>
          <a:lstStyle/>
          <a:p>
            <a:pPr marL="0" indent="0">
              <a:buNone/>
            </a:pPr>
            <a:r>
              <a:rPr lang="en-US" b="0" i="0" dirty="0">
                <a:effectLst/>
                <a:latin typeface="Arial" panose="020B0604020202020204" pitchFamily="34" charset="0"/>
              </a:rPr>
              <a:t>OMB has defined 927 </a:t>
            </a:r>
            <a:r>
              <a:rPr lang="en-US" b="0" i="0" u="none" strike="noStrike" dirty="0">
                <a:effectLst/>
                <a:latin typeface="Arial" panose="020B0604020202020204" pitchFamily="34" charset="0"/>
                <a:hlinkClick r:id="rId2" tooltip="Core-based statistical area">
                  <a:extLst>
                    <a:ext uri="{A12FA001-AC4F-418D-AE19-62706E023703}">
                      <ahyp:hlinkClr xmlns:ahyp="http://schemas.microsoft.com/office/drawing/2018/hyperlinkcolor" val="tx"/>
                    </a:ext>
                  </a:extLst>
                </a:hlinkClick>
              </a:rPr>
              <a:t>core-based statistical areas</a:t>
            </a:r>
            <a:r>
              <a:rPr lang="en-US" b="0" i="0" dirty="0">
                <a:effectLst/>
                <a:latin typeface="Arial" panose="020B0604020202020204" pitchFamily="34" charset="0"/>
              </a:rPr>
              <a:t> (CBSAs) for the </a:t>
            </a:r>
            <a:r>
              <a:rPr lang="en-US" b="0" i="0" u="none" strike="noStrike" dirty="0">
                <a:effectLst/>
                <a:latin typeface="Arial" panose="020B0604020202020204" pitchFamily="34" charset="0"/>
                <a:hlinkClick r:id="rId3" tooltip="United States">
                  <a:extLst>
                    <a:ext uri="{A12FA001-AC4F-418D-AE19-62706E023703}">
                      <ahyp:hlinkClr xmlns:ahyp="http://schemas.microsoft.com/office/drawing/2018/hyperlinkcolor" val="tx"/>
                    </a:ext>
                  </a:extLst>
                </a:hlinkClick>
              </a:rPr>
              <a:t>United States</a:t>
            </a:r>
            <a:r>
              <a:rPr lang="en-US" b="0" i="0" dirty="0">
                <a:effectLst/>
                <a:latin typeface="Arial" panose="020B0604020202020204" pitchFamily="34" charset="0"/>
              </a:rPr>
              <a:t> and 12 for </a:t>
            </a:r>
            <a:r>
              <a:rPr lang="en-US" b="0" i="0" u="none" strike="noStrike" dirty="0">
                <a:effectLst/>
                <a:latin typeface="Arial" panose="020B0604020202020204" pitchFamily="34" charset="0"/>
                <a:hlinkClick r:id="rId4" tooltip="Puerto Rico">
                  <a:extLst>
                    <a:ext uri="{A12FA001-AC4F-418D-AE19-62706E023703}">
                      <ahyp:hlinkClr xmlns:ahyp="http://schemas.microsoft.com/office/drawing/2018/hyperlinkcolor" val="tx"/>
                    </a:ext>
                  </a:extLst>
                </a:hlinkClick>
              </a:rPr>
              <a:t>Puerto Rico</a:t>
            </a:r>
            <a:r>
              <a:rPr lang="en-US" b="0" i="0" dirty="0">
                <a:effectLst/>
                <a:latin typeface="Arial" panose="020B0604020202020204" pitchFamily="34" charset="0"/>
              </a:rPr>
              <a:t>.</a:t>
            </a:r>
            <a:r>
              <a:rPr lang="en-US" b="0" i="0" baseline="30000" dirty="0">
                <a:effectLst/>
                <a:latin typeface="Arial" panose="020B0604020202020204" pitchFamily="34" charset="0"/>
              </a:rPr>
              <a:t>    </a:t>
            </a:r>
            <a:r>
              <a:rPr lang="en-US" b="0" i="0" dirty="0">
                <a:effectLst/>
                <a:latin typeface="Arial" panose="020B0604020202020204" pitchFamily="34" charset="0"/>
              </a:rPr>
              <a:t>A core-based statistical has one or more adjacent </a:t>
            </a:r>
            <a:r>
              <a:rPr lang="en-US" b="0" i="0" u="none" strike="noStrike" dirty="0">
                <a:effectLst/>
                <a:latin typeface="Arial" panose="020B0604020202020204" pitchFamily="34" charset="0"/>
                <a:hlinkClick r:id="rId5" tooltip="County (United States)">
                  <a:extLst>
                    <a:ext uri="{A12FA001-AC4F-418D-AE19-62706E023703}">
                      <ahyp:hlinkClr xmlns:ahyp="http://schemas.microsoft.com/office/drawing/2018/hyperlinkcolor" val="tx"/>
                    </a:ext>
                  </a:extLst>
                </a:hlinkClick>
              </a:rPr>
              <a:t>counties</a:t>
            </a:r>
            <a:r>
              <a:rPr lang="en-US" b="0" i="0" dirty="0">
                <a:effectLst/>
                <a:latin typeface="Arial" panose="020B0604020202020204" pitchFamily="34" charset="0"/>
              </a:rPr>
              <a:t> or </a:t>
            </a:r>
            <a:r>
              <a:rPr lang="en-US" b="0" i="0" u="none" strike="noStrike" dirty="0">
                <a:effectLst/>
                <a:latin typeface="Arial" panose="020B0604020202020204" pitchFamily="34" charset="0"/>
                <a:hlinkClick r:id="rId6" tooltip="County-equivalent">
                  <a:extLst>
                    <a:ext uri="{A12FA001-AC4F-418D-AE19-62706E023703}">
                      <ahyp:hlinkClr xmlns:ahyp="http://schemas.microsoft.com/office/drawing/2018/hyperlinkcolor" val="tx"/>
                    </a:ext>
                  </a:extLst>
                </a:hlinkClick>
              </a:rPr>
              <a:t>county equivalents</a:t>
            </a:r>
            <a:r>
              <a:rPr lang="en-US" b="0" i="0" dirty="0">
                <a:effectLst/>
                <a:latin typeface="Arial" panose="020B0604020202020204" pitchFamily="34" charset="0"/>
              </a:rPr>
              <a:t> that have at least one </a:t>
            </a:r>
            <a:r>
              <a:rPr lang="en-US" b="0" i="0" u="none" strike="noStrike" dirty="0">
                <a:effectLst/>
                <a:latin typeface="Arial" panose="020B0604020202020204" pitchFamily="34" charset="0"/>
                <a:hlinkClick r:id="rId7" tooltip="List of United States urban areas">
                  <a:extLst>
                    <a:ext uri="{A12FA001-AC4F-418D-AE19-62706E023703}">
                      <ahyp:hlinkClr xmlns:ahyp="http://schemas.microsoft.com/office/drawing/2018/hyperlinkcolor" val="tx"/>
                    </a:ext>
                  </a:extLst>
                </a:hlinkClick>
              </a:rPr>
              <a:t>urban core area</a:t>
            </a:r>
            <a:r>
              <a:rPr lang="en-US" b="0" i="0" dirty="0">
                <a:effectLst/>
                <a:latin typeface="Arial" panose="020B0604020202020204" pitchFamily="34" charset="0"/>
              </a:rPr>
              <a:t> of at least 10,000 population, plus adjacent territory that has a high degree of social and economic integration with the core as measured by commuting ties. </a:t>
            </a:r>
          </a:p>
          <a:p>
            <a:pPr marL="0" indent="0">
              <a:buNone/>
            </a:pPr>
            <a:r>
              <a:rPr lang="en-US" b="0" i="0" dirty="0">
                <a:effectLst/>
                <a:latin typeface="Arial" panose="020B0604020202020204" pitchFamily="34" charset="0"/>
              </a:rPr>
              <a:t>The 939 Core Based Statistical Areas currently include 392 </a:t>
            </a:r>
            <a:r>
              <a:rPr lang="en-US" b="0" i="0" u="none" strike="noStrike" dirty="0">
                <a:effectLst/>
                <a:latin typeface="Arial" panose="020B0604020202020204" pitchFamily="34" charset="0"/>
                <a:hlinkClick r:id="rId8" tooltip="Metropolitan statistical area">
                  <a:extLst>
                    <a:ext uri="{A12FA001-AC4F-418D-AE19-62706E023703}">
                      <ahyp:hlinkClr xmlns:ahyp="http://schemas.microsoft.com/office/drawing/2018/hyperlinkcolor" val="tx"/>
                    </a:ext>
                  </a:extLst>
                </a:hlinkClick>
              </a:rPr>
              <a:t>Metropolitan </a:t>
            </a:r>
            <a:r>
              <a:rPr lang="en-US" dirty="0">
                <a:latin typeface="Arial" panose="020B0604020202020204" pitchFamily="34" charset="0"/>
                <a:hlinkClick r:id="rId8" tooltip="Metropolitan statistical area">
                  <a:extLst>
                    <a:ext uri="{A12FA001-AC4F-418D-AE19-62706E023703}">
                      <ahyp:hlinkClr xmlns:ahyp="http://schemas.microsoft.com/office/drawing/2018/hyperlinkcolor" val="tx"/>
                    </a:ext>
                  </a:extLst>
                </a:hlinkClick>
              </a:rPr>
              <a:t>S</a:t>
            </a:r>
            <a:r>
              <a:rPr lang="en-US" b="0" i="0" u="none" strike="noStrike" dirty="0">
                <a:effectLst/>
                <a:latin typeface="Arial" panose="020B0604020202020204" pitchFamily="34" charset="0"/>
                <a:hlinkClick r:id="rId8" tooltip="Metropolitan statistical area">
                  <a:extLst>
                    <a:ext uri="{A12FA001-AC4F-418D-AE19-62706E023703}">
                      <ahyp:hlinkClr xmlns:ahyp="http://schemas.microsoft.com/office/drawing/2018/hyperlinkcolor" val="tx"/>
                    </a:ext>
                  </a:extLst>
                </a:hlinkClick>
              </a:rPr>
              <a:t>tatistical </a:t>
            </a:r>
            <a:r>
              <a:rPr lang="en-US" dirty="0">
                <a:latin typeface="Arial" panose="020B0604020202020204" pitchFamily="34" charset="0"/>
                <a:hlinkClick r:id="rId8" tooltip="Metropolitan statistical area">
                  <a:extLst>
                    <a:ext uri="{A12FA001-AC4F-418D-AE19-62706E023703}">
                      <ahyp:hlinkClr xmlns:ahyp="http://schemas.microsoft.com/office/drawing/2018/hyperlinkcolor" val="tx"/>
                    </a:ext>
                  </a:extLst>
                </a:hlinkClick>
              </a:rPr>
              <a:t>A</a:t>
            </a:r>
            <a:r>
              <a:rPr lang="en-US" b="0" i="0" u="none" strike="noStrike" dirty="0">
                <a:effectLst/>
                <a:latin typeface="Arial" panose="020B0604020202020204" pitchFamily="34" charset="0"/>
                <a:hlinkClick r:id="rId8" tooltip="Metropolitan statistical area">
                  <a:extLst>
                    <a:ext uri="{A12FA001-AC4F-418D-AE19-62706E023703}">
                      <ahyp:hlinkClr xmlns:ahyp="http://schemas.microsoft.com/office/drawing/2018/hyperlinkcolor" val="tx"/>
                    </a:ext>
                  </a:extLst>
                </a:hlinkClick>
              </a:rPr>
              <a:t>reas</a:t>
            </a:r>
            <a:r>
              <a:rPr lang="en-US" b="0" i="0" dirty="0">
                <a:effectLst/>
                <a:latin typeface="Arial" panose="020B0604020202020204" pitchFamily="34" charset="0"/>
              </a:rPr>
              <a:t> (MSAs),</a:t>
            </a:r>
            <a:r>
              <a:rPr lang="en-US" b="0" i="0" baseline="30000" dirty="0">
                <a:effectLst/>
                <a:latin typeface="Arial" panose="020B0604020202020204" pitchFamily="34" charset="0"/>
              </a:rPr>
              <a:t> </a:t>
            </a:r>
            <a:r>
              <a:rPr lang="en-US" b="0" i="0" dirty="0">
                <a:effectLst/>
                <a:latin typeface="Arial" panose="020B0604020202020204" pitchFamily="34" charset="0"/>
              </a:rPr>
              <a:t>which have an urban core population of at least 50,000, and 547 </a:t>
            </a:r>
            <a:r>
              <a:rPr lang="en-US" b="0" i="0" u="none" strike="noStrike" dirty="0">
                <a:effectLst/>
                <a:latin typeface="Arial" panose="020B0604020202020204" pitchFamily="34" charset="0"/>
                <a:hlinkClick r:id="rId9" tooltip="Micropolitan statistical area">
                  <a:extLst>
                    <a:ext uri="{A12FA001-AC4F-418D-AE19-62706E023703}">
                      <ahyp:hlinkClr xmlns:ahyp="http://schemas.microsoft.com/office/drawing/2018/hyperlinkcolor" val="tx"/>
                    </a:ext>
                  </a:extLst>
                </a:hlinkClick>
              </a:rPr>
              <a:t>Micropolitan </a:t>
            </a:r>
            <a:r>
              <a:rPr lang="en-US" dirty="0">
                <a:latin typeface="Arial" panose="020B0604020202020204" pitchFamily="34" charset="0"/>
                <a:hlinkClick r:id="rId9" tooltip="Micropolitan statistical area">
                  <a:extLst>
                    <a:ext uri="{A12FA001-AC4F-418D-AE19-62706E023703}">
                      <ahyp:hlinkClr xmlns:ahyp="http://schemas.microsoft.com/office/drawing/2018/hyperlinkcolor" val="tx"/>
                    </a:ext>
                  </a:extLst>
                </a:hlinkClick>
              </a:rPr>
              <a:t>S</a:t>
            </a:r>
            <a:r>
              <a:rPr lang="en-US" b="0" i="0" u="none" strike="noStrike" dirty="0">
                <a:effectLst/>
                <a:latin typeface="Arial" panose="020B0604020202020204" pitchFamily="34" charset="0"/>
                <a:hlinkClick r:id="rId9" tooltip="Micropolitan statistical area">
                  <a:extLst>
                    <a:ext uri="{A12FA001-AC4F-418D-AE19-62706E023703}">
                      <ahyp:hlinkClr xmlns:ahyp="http://schemas.microsoft.com/office/drawing/2018/hyperlinkcolor" val="tx"/>
                    </a:ext>
                  </a:extLst>
                </a:hlinkClick>
              </a:rPr>
              <a:t>tatistical </a:t>
            </a:r>
            <a:r>
              <a:rPr lang="en-US" dirty="0">
                <a:latin typeface="Arial" panose="020B0604020202020204" pitchFamily="34" charset="0"/>
                <a:hlinkClick r:id="rId9" tooltip="Micropolitan statistical area">
                  <a:extLst>
                    <a:ext uri="{A12FA001-AC4F-418D-AE19-62706E023703}">
                      <ahyp:hlinkClr xmlns:ahyp="http://schemas.microsoft.com/office/drawing/2018/hyperlinkcolor" val="tx"/>
                    </a:ext>
                  </a:extLst>
                </a:hlinkClick>
              </a:rPr>
              <a:t>A</a:t>
            </a:r>
            <a:r>
              <a:rPr lang="en-US" b="0" i="0" u="none" strike="noStrike" dirty="0">
                <a:effectLst/>
                <a:latin typeface="Arial" panose="020B0604020202020204" pitchFamily="34" charset="0"/>
                <a:hlinkClick r:id="rId9" tooltip="Micropolitan statistical area">
                  <a:extLst>
                    <a:ext uri="{A12FA001-AC4F-418D-AE19-62706E023703}">
                      <ahyp:hlinkClr xmlns:ahyp="http://schemas.microsoft.com/office/drawing/2018/hyperlinkcolor" val="tx"/>
                    </a:ext>
                  </a:extLst>
                </a:hlinkClick>
              </a:rPr>
              <a:t>reas</a:t>
            </a:r>
            <a:r>
              <a:rPr lang="en-US" b="0" i="0" dirty="0">
                <a:effectLst/>
                <a:latin typeface="Arial" panose="020B0604020202020204" pitchFamily="34" charset="0"/>
              </a:rPr>
              <a:t>, which have an urban core population of </a:t>
            </a:r>
            <a:r>
              <a:rPr lang="en-US" b="0" i="0" u="sng" dirty="0">
                <a:effectLst/>
                <a:latin typeface="Arial" panose="020B0604020202020204" pitchFamily="34" charset="0"/>
              </a:rPr>
              <a:t>at least 10,000 but less than 50,000</a:t>
            </a:r>
            <a:r>
              <a:rPr lang="en-US" b="0" i="0" dirty="0">
                <a:effectLst/>
                <a:latin typeface="Arial" panose="020B0604020202020204" pitchFamily="34" charset="0"/>
              </a:rPr>
              <a:t>.  543 are in the continental US and 4 are in Puerto Rico.</a:t>
            </a:r>
          </a:p>
          <a:p>
            <a:pPr marL="0" indent="0">
              <a:buNone/>
            </a:pPr>
            <a:r>
              <a:rPr lang="en-US" dirty="0">
                <a:latin typeface="Arial" panose="020B0604020202020204" pitchFamily="34" charset="0"/>
              </a:rPr>
              <a:t>The rest – less than 10,000 – are now classified as Outside Core-based Statistical Areas.  </a:t>
            </a:r>
            <a:endParaRPr lang="en-US" dirty="0"/>
          </a:p>
        </p:txBody>
      </p:sp>
      <p:sp>
        <p:nvSpPr>
          <p:cNvPr id="4" name="Footer Placeholder 3">
            <a:extLst>
              <a:ext uri="{FF2B5EF4-FFF2-40B4-BE49-F238E27FC236}">
                <a16:creationId xmlns:a16="http://schemas.microsoft.com/office/drawing/2014/main" id="{67FBE955-4CF0-489E-83A3-A3E1C45860C8}"/>
              </a:ext>
            </a:extLst>
          </p:cNvPr>
          <p:cNvSpPr>
            <a:spLocks noGrp="1"/>
          </p:cNvSpPr>
          <p:nvPr>
            <p:ph type="ftr" sz="quarter" idx="11"/>
          </p:nvPr>
        </p:nvSpPr>
        <p:spPr/>
        <p:txBody>
          <a:bodyPr/>
          <a:lstStyle/>
          <a:p>
            <a:r>
              <a:rPr lang="en-US"/>
              <a:t>©  Joe Belden 2022                 </a:t>
            </a:r>
            <a:endParaRPr lang="en-US" dirty="0"/>
          </a:p>
        </p:txBody>
      </p:sp>
      <p:sp>
        <p:nvSpPr>
          <p:cNvPr id="5" name="Slide Number Placeholder 4">
            <a:extLst>
              <a:ext uri="{FF2B5EF4-FFF2-40B4-BE49-F238E27FC236}">
                <a16:creationId xmlns:a16="http://schemas.microsoft.com/office/drawing/2014/main" id="{021F9F64-8692-45F5-BD52-18B8EEFE82BD}"/>
              </a:ext>
            </a:extLst>
          </p:cNvPr>
          <p:cNvSpPr>
            <a:spLocks noGrp="1"/>
          </p:cNvSpPr>
          <p:nvPr>
            <p:ph type="sldNum" sz="quarter" idx="12"/>
          </p:nvPr>
        </p:nvSpPr>
        <p:spPr/>
        <p:txBody>
          <a:bodyPr/>
          <a:lstStyle/>
          <a:p>
            <a:fld id="{D57F1E4F-1CFF-5643-939E-217C01CDF565}" type="slidenum">
              <a:rPr lang="en-US" smtClean="0"/>
              <a:pPr/>
              <a:t>9</a:t>
            </a:fld>
            <a:endParaRPr lang="en-US" dirty="0"/>
          </a:p>
        </p:txBody>
      </p:sp>
    </p:spTree>
    <p:extLst>
      <p:ext uri="{BB962C8B-B14F-4D97-AF65-F5344CB8AC3E}">
        <p14:creationId xmlns:p14="http://schemas.microsoft.com/office/powerpoint/2010/main" val="255821054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TM03457503[[fn=Quotable]]</Template>
  <TotalTime>16240</TotalTime>
  <Words>4480</Words>
  <Application>Microsoft Office PowerPoint</Application>
  <PresentationFormat>Widescreen</PresentationFormat>
  <Paragraphs>351</Paragraphs>
  <Slides>50</Slides>
  <Notes>17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50</vt:i4>
      </vt:variant>
    </vt:vector>
  </HeadingPairs>
  <TitlesOfParts>
    <vt:vector size="58" baseType="lpstr">
      <vt:lpstr>Arial</vt:lpstr>
      <vt:lpstr>Calibri</vt:lpstr>
      <vt:lpstr>Century Gothic</vt:lpstr>
      <vt:lpstr>Open Sans</vt:lpstr>
      <vt:lpstr>Roboto</vt:lpstr>
      <vt:lpstr>Source Sans Pro</vt:lpstr>
      <vt:lpstr>Wingdings 2</vt:lpstr>
      <vt:lpstr>Quotable</vt:lpstr>
      <vt:lpstr>What is rural?  -- and who should care? </vt:lpstr>
      <vt:lpstr>And -- </vt:lpstr>
      <vt:lpstr>One reason?  Declining Democratic strength in rural areas</vt:lpstr>
      <vt:lpstr>Presidential Voting Trends, 1998-2016    Source: Sean Trende     &amp; David Byler, “How Trump Won - Conclusions,” Real Clear Politics, January 20, 2017.</vt:lpstr>
      <vt:lpstr>PowerPoint Presentation</vt:lpstr>
      <vt:lpstr>How is rural defined?  --  Too many ways </vt:lpstr>
      <vt:lpstr>How much of the population is rural?</vt:lpstr>
      <vt:lpstr>What is rural?</vt:lpstr>
      <vt:lpstr>“Are you from a rural area?” “Well, I used to be.  Now OMB says I’m from an outside-core-based statistical area.”</vt:lpstr>
      <vt:lpstr>Micropolitan Areas</vt:lpstr>
      <vt:lpstr>Where are the micro areas?</vt:lpstr>
      <vt:lpstr>Metropolitan Areas</vt:lpstr>
      <vt:lpstr>PowerPoint Presentation</vt:lpstr>
      <vt:lpstr>PowerPoint Presentation</vt:lpstr>
      <vt:lpstr>Largest micros --</vt:lpstr>
      <vt:lpstr>Smallest micros --</vt:lpstr>
      <vt:lpstr>A question --</vt:lpstr>
      <vt:lpstr>A rural factor --</vt:lpstr>
      <vt:lpstr>The Farm Bill   -- every five years</vt:lpstr>
      <vt:lpstr>The Farm Bill – cont.    12 titles --</vt:lpstr>
      <vt:lpstr>Farm Bill – cont.</vt:lpstr>
      <vt:lpstr>Farm bill – cont.</vt:lpstr>
      <vt:lpstr>What is USDA -- ?</vt:lpstr>
      <vt:lpstr>USDA mission areas --  each with subagencies</vt:lpstr>
      <vt:lpstr>Greg Sparks et al., COVID-19 Vaccine Monitor: Differences in Vaccine Attitudes Between Rural, Suburban, and Urban Areas, KFF, 22 Dec. 2021 https://www.kff.org/coronavirus-covid-19/poll-finding/kff-covid-19-vaccine-monitor-vaccine-attitudes-rural-suburban-urban/ </vt:lpstr>
      <vt:lpstr>Trump won rural voters.  Clinton won urban.</vt:lpstr>
      <vt:lpstr>Trump won white voters, men and  women</vt:lpstr>
      <vt:lpstr>West Virginia – an example</vt:lpstr>
      <vt:lpstr>November 2018 results</vt:lpstr>
      <vt:lpstr>One indicator of being left behind and pissed off</vt:lpstr>
      <vt:lpstr>Military service and sacrifice gap is wide</vt:lpstr>
      <vt:lpstr>Elites of left and right</vt:lpstr>
      <vt:lpstr>News deserts</vt:lpstr>
      <vt:lpstr>William Frey, New Census Results Show Increased Diversity Countering Decade-Long Declines in America’s White &amp; Youth Population, Brookings Institution, 13 August 2021 </vt:lpstr>
      <vt:lpstr>What was the post-Nov. 3 attempt to overturn the result in certain states?</vt:lpstr>
      <vt:lpstr>Red everywhere ??</vt:lpstr>
      <vt:lpstr>2016 election results by county</vt:lpstr>
      <vt:lpstr>TV and film today </vt:lpstr>
      <vt:lpstr>More meaner turn</vt:lpstr>
      <vt:lpstr>The hillbilly Clampetts arriving in Beverly Hills  -- from show’s opening credits. Condescending but at least not murderous.</vt:lpstr>
      <vt:lpstr>One view  -- </vt:lpstr>
      <vt:lpstr>Sides et al. continued</vt:lpstr>
      <vt:lpstr>Status threat or economic hardship?</vt:lpstr>
      <vt:lpstr>Trump won key swing states and thus won the electoral college --</vt:lpstr>
      <vt:lpstr>Rural drug abuse is higher</vt:lpstr>
      <vt:lpstr>PowerPoint Presentation</vt:lpstr>
      <vt:lpstr>Cultural gaps</vt:lpstr>
      <vt:lpstr>Will rural still be left behind?</vt:lpstr>
      <vt:lpstr>One opinion</vt:lpstr>
      <vt:lpstr>Marc Hetherington &amp; Jonathan Weiler, Prius or Pickup: How the Answers to Four Simple Questions Explain America’s Great Divide (New York: Houghton Mifflin Harcourt, 2018)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Just Grab ‘Em by the Grievances:  How Trump Won the Rural U.S.</dc:title>
  <dc:creator>Joe Belden</dc:creator>
  <cp:lastModifiedBy>belden belden</cp:lastModifiedBy>
  <cp:revision>1107</cp:revision>
  <cp:lastPrinted>2018-07-05T13:25:37Z</cp:lastPrinted>
  <dcterms:created xsi:type="dcterms:W3CDTF">2017-02-08T19:45:02Z</dcterms:created>
  <dcterms:modified xsi:type="dcterms:W3CDTF">2022-01-13T17:14:28Z</dcterms:modified>
</cp:coreProperties>
</file>